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 id="2147483709"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9" r:id="rId13"/>
    <p:sldId id="270" r:id="rId14"/>
    <p:sldId id="271" r:id="rId15"/>
    <p:sldId id="272" r:id="rId16"/>
    <p:sldId id="273" r:id="rId17"/>
    <p:sldId id="274" r:id="rId18"/>
    <p:sldId id="275" r:id="rId19"/>
    <p:sldId id="276" r:id="rId20"/>
    <p:sldId id="289" r:id="rId21"/>
    <p:sldId id="277" r:id="rId22"/>
    <p:sldId id="279" r:id="rId23"/>
    <p:sldId id="280" r:id="rId24"/>
    <p:sldId id="281" r:id="rId25"/>
    <p:sldId id="282" r:id="rId26"/>
    <p:sldId id="283" r:id="rId27"/>
    <p:sldId id="284" r:id="rId28"/>
    <p:sldId id="288" r:id="rId29"/>
    <p:sldId id="286" r:id="rId30"/>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D966"/>
    <a:srgbClr val="FF00FF"/>
    <a:srgbClr val="FF7F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p:restoredTop sz="94526"/>
  </p:normalViewPr>
  <p:slideViewPr>
    <p:cSldViewPr snapToGrid="0" snapToObjects="1">
      <p:cViewPr varScale="1">
        <p:scale>
          <a:sx n="80" d="100"/>
          <a:sy n="80" d="100"/>
        </p:scale>
        <p:origin x="720" y="114"/>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9510618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a:solidFill>
                  <a:schemeClr val="dk2"/>
                </a:solidFill>
              </a:rPr>
              <a:t>Note from Chuck.  If you are using these materials, you can remove the UM logo and replace it with your own, but please retain the CC-BY logo on the first page as well as retain the entire last page.</a:t>
            </a: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14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87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98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00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64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58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76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788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242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488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01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156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504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335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867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137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503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971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191879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6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86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53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00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52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72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93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49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0" name="Shape 40"/>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38966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934388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228146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39937" y="1930400"/>
            <a:ext cx="4534752" cy="1930400"/>
          </a:xfrm>
        </p:spPr>
        <p:txBody>
          <a:bodyPr anchor="b"/>
          <a:lstStyle>
            <a:lvl1pPr algn="l">
              <a:defRPr sz="3200" b="0"/>
            </a:lvl1pPr>
          </a:lstStyle>
          <a:p>
            <a:r>
              <a:rPr lang="ru-RU"/>
              <a:t>Образец заголовка</a:t>
            </a:r>
            <a:endParaRPr lang="en-US" dirty="0"/>
          </a:p>
        </p:txBody>
      </p:sp>
      <p:sp>
        <p:nvSpPr>
          <p:cNvPr id="3" name="Content Placeholder 2"/>
          <p:cNvSpPr>
            <a:spLocks noGrp="1"/>
          </p:cNvSpPr>
          <p:nvPr>
            <p:ph idx="1"/>
          </p:nvPr>
        </p:nvSpPr>
        <p:spPr>
          <a:xfrm>
            <a:off x="6379489" y="1930400"/>
            <a:ext cx="6927996" cy="6096000"/>
          </a:xfrm>
        </p:spPr>
        <p:txBody>
          <a:bodyPr anchor="ctr">
            <a:normAutofit/>
          </a:bodyPr>
          <a:lstStyle>
            <a:lvl1pPr>
              <a:defRPr sz="2667"/>
            </a:lvl1pPr>
            <a:lvl2pPr>
              <a:defRPr sz="2400"/>
            </a:lvl2pPr>
            <a:lvl3pPr>
              <a:defRPr sz="2133"/>
            </a:lvl3pPr>
            <a:lvl4pPr>
              <a:defRPr sz="1867"/>
            </a:lvl4pPr>
            <a:lvl5pPr>
              <a:defRPr sz="1867"/>
            </a:lvl5pPr>
            <a:lvl6pPr>
              <a:defRPr sz="1867"/>
            </a:lvl6pPr>
            <a:lvl7pPr>
              <a:defRPr sz="1867"/>
            </a:lvl7pPr>
            <a:lvl8pPr>
              <a:defRPr sz="1867"/>
            </a:lvl8pPr>
            <a:lvl9pPr>
              <a:defRPr sz="186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539938" y="4172374"/>
            <a:ext cx="4534751" cy="386079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297797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38543" y="2472256"/>
            <a:ext cx="6790541" cy="2099744"/>
          </a:xfrm>
        </p:spPr>
        <p:txBody>
          <a:bodyPr anchor="b">
            <a:normAutofit/>
          </a:bodyPr>
          <a:lstStyle>
            <a:lvl1pPr algn="l">
              <a:defRPr sz="4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9266061" y="1524000"/>
            <a:ext cx="4267200"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4" name="Text Placeholder 3"/>
          <p:cNvSpPr>
            <a:spLocks noGrp="1"/>
          </p:cNvSpPr>
          <p:nvPr>
            <p:ph type="body" sz="half" idx="2"/>
          </p:nvPr>
        </p:nvSpPr>
        <p:spPr>
          <a:xfrm>
            <a:off x="1539939" y="4876800"/>
            <a:ext cx="6779972" cy="1828800"/>
          </a:xfrm>
        </p:spPr>
        <p:txBody>
          <a:bodyPr>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825525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39942" y="6400783"/>
            <a:ext cx="11767543" cy="755651"/>
          </a:xfrm>
        </p:spPr>
        <p:txBody>
          <a:bodyPr anchor="b">
            <a:normAutofit/>
          </a:bodyPr>
          <a:lstStyle>
            <a:lvl1pPr algn="l">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39940" y="914400"/>
            <a:ext cx="11767544" cy="48542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4" name="Text Placeholder 3"/>
          <p:cNvSpPr>
            <a:spLocks noGrp="1"/>
          </p:cNvSpPr>
          <p:nvPr>
            <p:ph type="body" sz="half" idx="2"/>
          </p:nvPr>
        </p:nvSpPr>
        <p:spPr>
          <a:xfrm>
            <a:off x="1539942" y="7156433"/>
            <a:ext cx="11767541" cy="658283"/>
          </a:xfrm>
        </p:spPr>
        <p:txBody>
          <a:bodyPr>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521930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539940" y="1930400"/>
            <a:ext cx="11767545" cy="2641600"/>
          </a:xfrm>
        </p:spPr>
        <p:txBody>
          <a:bodyPr/>
          <a:lstStyle>
            <a:lvl1pPr>
              <a:defRPr sz="6400"/>
            </a:lvl1pPr>
          </a:lstStyle>
          <a:p>
            <a:r>
              <a:rPr lang="ru-RU"/>
              <a:t>Образец заголовка</a:t>
            </a:r>
            <a:endParaRPr lang="en-US" dirty="0"/>
          </a:p>
        </p:txBody>
      </p:sp>
      <p:sp>
        <p:nvSpPr>
          <p:cNvPr id="8" name="Text Placeholder 3"/>
          <p:cNvSpPr>
            <a:spLocks noGrp="1"/>
          </p:cNvSpPr>
          <p:nvPr>
            <p:ph type="body" sz="half" idx="2"/>
          </p:nvPr>
        </p:nvSpPr>
        <p:spPr>
          <a:xfrm>
            <a:off x="1539940" y="4876800"/>
            <a:ext cx="11767545" cy="3149600"/>
          </a:xfrm>
        </p:spPr>
        <p:txBody>
          <a:bodyPr anchor="ct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5702059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99736" y="1930400"/>
            <a:ext cx="10665753" cy="3097832"/>
          </a:xfrm>
        </p:spPr>
        <p:txBody>
          <a:bodyPr/>
          <a:lstStyle>
            <a:lvl1pPr>
              <a:defRPr sz="6400"/>
            </a:lvl1pPr>
          </a:lstStyle>
          <a:p>
            <a:r>
              <a:rPr lang="ru-RU"/>
              <a:t>Образец заголовка</a:t>
            </a:r>
            <a:endParaRPr lang="en-US" dirty="0"/>
          </a:p>
        </p:txBody>
      </p:sp>
      <p:sp>
        <p:nvSpPr>
          <p:cNvPr id="11" name="Text Placeholder 3"/>
          <p:cNvSpPr>
            <a:spLocks noGrp="1"/>
          </p:cNvSpPr>
          <p:nvPr>
            <p:ph type="body" sz="half" idx="14"/>
          </p:nvPr>
        </p:nvSpPr>
        <p:spPr>
          <a:xfrm>
            <a:off x="2573867" y="5028232"/>
            <a:ext cx="9706199" cy="456232"/>
          </a:xfrm>
        </p:spPr>
        <p:txBody>
          <a:bodyPr vert="horz" lIns="91440" tIns="45720" rIns="91440" bIns="45720" rtlCol="0" anchor="t">
            <a:normAutofit/>
          </a:bodyPr>
          <a:lstStyle>
            <a:lvl1pPr marL="0" indent="0">
              <a:buNone/>
              <a:defRPr lang="en-US" sz="1867" b="0" i="0" kern="1200" cap="small" dirty="0">
                <a:solidFill>
                  <a:schemeClr val="bg2">
                    <a:lumMod val="40000"/>
                    <a:lumOff val="60000"/>
                  </a:schemeClr>
                </a:solidFill>
                <a:latin typeface="+mj-lt"/>
                <a:ea typeface="+mj-ea"/>
                <a:cs typeface="+mj-cs"/>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marL="0" lvl="0" indent="0">
              <a:buNone/>
            </a:pPr>
            <a:r>
              <a:rPr lang="ru-RU"/>
              <a:t>Образец текста</a:t>
            </a:r>
          </a:p>
        </p:txBody>
      </p:sp>
      <p:sp>
        <p:nvSpPr>
          <p:cNvPr id="10" name="Text Placeholder 3"/>
          <p:cNvSpPr>
            <a:spLocks noGrp="1"/>
          </p:cNvSpPr>
          <p:nvPr>
            <p:ph type="body" sz="half" idx="2"/>
          </p:nvPr>
        </p:nvSpPr>
        <p:spPr>
          <a:xfrm>
            <a:off x="1539940" y="5800876"/>
            <a:ext cx="11767545" cy="2235200"/>
          </a:xfrm>
        </p:spPr>
        <p:txBody>
          <a:bodyPr anchor="ct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1197727" y="1295004"/>
            <a:ext cx="1069216" cy="2595454"/>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6266" dirty="0"/>
              <a:t>“</a:t>
            </a:r>
          </a:p>
        </p:txBody>
      </p:sp>
      <p:sp>
        <p:nvSpPr>
          <p:cNvPr id="15" name="TextBox 14"/>
          <p:cNvSpPr txBox="1"/>
          <p:nvPr/>
        </p:nvSpPr>
        <p:spPr>
          <a:xfrm>
            <a:off x="12440653" y="3485050"/>
            <a:ext cx="1069216" cy="2595454"/>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6266" dirty="0"/>
              <a:t>”</a:t>
            </a:r>
          </a:p>
        </p:txBody>
      </p:sp>
    </p:spTree>
    <p:extLst>
      <p:ext uri="{BB962C8B-B14F-4D97-AF65-F5344CB8AC3E}">
        <p14:creationId xmlns:p14="http://schemas.microsoft.com/office/powerpoint/2010/main" val="209952776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539939" y="4165601"/>
            <a:ext cx="11767547" cy="2204240"/>
          </a:xfrm>
        </p:spPr>
        <p:txBody>
          <a:bodyPr anchor="b"/>
          <a:lstStyle>
            <a:lvl1pPr algn="l">
              <a:defRPr sz="5333" b="0" cap="none"/>
            </a:lvl1pPr>
          </a:lstStyle>
          <a:p>
            <a:r>
              <a:rPr lang="ru-RU"/>
              <a:t>Образец заголовка</a:t>
            </a:r>
            <a:endParaRPr lang="en-US" dirty="0"/>
          </a:p>
        </p:txBody>
      </p:sp>
      <p:sp>
        <p:nvSpPr>
          <p:cNvPr id="3" name="Text Placeholder 2"/>
          <p:cNvSpPr>
            <a:spLocks noGrp="1"/>
          </p:cNvSpPr>
          <p:nvPr>
            <p:ph type="body" idx="1"/>
          </p:nvPr>
        </p:nvSpPr>
        <p:spPr>
          <a:xfrm>
            <a:off x="1539940" y="6369841"/>
            <a:ext cx="11767545" cy="1147200"/>
          </a:xfrm>
        </p:spPr>
        <p:txBody>
          <a:bodyPr anchor="t"/>
          <a:lstStyle>
            <a:lvl1pPr marL="0" indent="0" algn="l">
              <a:buNone/>
              <a:defRPr sz="2667" cap="none">
                <a:solidFill>
                  <a:schemeClr val="bg2">
                    <a:lumMod val="40000"/>
                    <a:lumOff val="6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8231374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600"/>
            </a:lvl1pPr>
          </a:lstStyle>
          <a:p>
            <a:r>
              <a:rPr lang="ru-RU"/>
              <a:t>Образец заголовка</a:t>
            </a:r>
            <a:endParaRPr lang="en-US" dirty="0"/>
          </a:p>
        </p:txBody>
      </p:sp>
      <p:sp>
        <p:nvSpPr>
          <p:cNvPr id="3" name="Text Placeholder 2"/>
          <p:cNvSpPr>
            <a:spLocks noGrp="1"/>
          </p:cNvSpPr>
          <p:nvPr>
            <p:ph type="body" idx="1"/>
          </p:nvPr>
        </p:nvSpPr>
        <p:spPr>
          <a:xfrm>
            <a:off x="843929" y="2641600"/>
            <a:ext cx="3929155"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16" name="Text Placeholder 3"/>
          <p:cNvSpPr>
            <a:spLocks noGrp="1"/>
          </p:cNvSpPr>
          <p:nvPr>
            <p:ph type="body" sz="half" idx="15"/>
          </p:nvPr>
        </p:nvSpPr>
        <p:spPr>
          <a:xfrm>
            <a:off x="869951" y="3556000"/>
            <a:ext cx="3903133" cy="4785784"/>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Text Placeholder 4"/>
          <p:cNvSpPr>
            <a:spLocks noGrp="1"/>
          </p:cNvSpPr>
          <p:nvPr>
            <p:ph type="body" sz="quarter" idx="3"/>
          </p:nvPr>
        </p:nvSpPr>
        <p:spPr>
          <a:xfrm>
            <a:off x="5178213" y="2641600"/>
            <a:ext cx="3914988"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19" name="Text Placeholder 3"/>
          <p:cNvSpPr>
            <a:spLocks noGrp="1"/>
          </p:cNvSpPr>
          <p:nvPr>
            <p:ph type="body" sz="half" idx="16"/>
          </p:nvPr>
        </p:nvSpPr>
        <p:spPr>
          <a:xfrm>
            <a:off x="5164141" y="3556000"/>
            <a:ext cx="3929059" cy="4785784"/>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14" name="Text Placeholder 4"/>
          <p:cNvSpPr>
            <a:spLocks noGrp="1"/>
          </p:cNvSpPr>
          <p:nvPr>
            <p:ph type="body" sz="quarter" idx="13"/>
          </p:nvPr>
        </p:nvSpPr>
        <p:spPr>
          <a:xfrm>
            <a:off x="9499601" y="2641600"/>
            <a:ext cx="3909484"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20" name="Text Placeholder 3"/>
          <p:cNvSpPr>
            <a:spLocks noGrp="1"/>
          </p:cNvSpPr>
          <p:nvPr>
            <p:ph type="body" sz="half" idx="17"/>
          </p:nvPr>
        </p:nvSpPr>
        <p:spPr>
          <a:xfrm>
            <a:off x="9499601" y="3556000"/>
            <a:ext cx="3909484" cy="4785784"/>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cxnSp>
        <p:nvCxnSpPr>
          <p:cNvPr id="17" name="Straight Connector 16"/>
          <p:cNvCxnSpPr/>
          <p:nvPr/>
        </p:nvCxnSpPr>
        <p:spPr>
          <a:xfrm>
            <a:off x="4968189" y="2844800"/>
            <a:ext cx="0" cy="52832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9282969" y="2844800"/>
            <a:ext cx="0" cy="5289176"/>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004708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600"/>
            </a:lvl1pPr>
          </a:lstStyle>
          <a:p>
            <a:r>
              <a:rPr lang="ru-RU"/>
              <a:t>Образец заголовка</a:t>
            </a:r>
            <a:endParaRPr lang="en-US" dirty="0"/>
          </a:p>
        </p:txBody>
      </p:sp>
      <p:sp>
        <p:nvSpPr>
          <p:cNvPr id="3" name="Text Placeholder 2"/>
          <p:cNvSpPr>
            <a:spLocks noGrp="1"/>
          </p:cNvSpPr>
          <p:nvPr>
            <p:ph type="body" idx="1"/>
          </p:nvPr>
        </p:nvSpPr>
        <p:spPr>
          <a:xfrm>
            <a:off x="869951" y="5667932"/>
            <a:ext cx="3920067"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29" name="Picture Placeholder 2"/>
          <p:cNvSpPr>
            <a:spLocks noGrp="1" noChangeAspect="1"/>
          </p:cNvSpPr>
          <p:nvPr>
            <p:ph type="pic" idx="15"/>
          </p:nvPr>
        </p:nvSpPr>
        <p:spPr>
          <a:xfrm>
            <a:off x="869951" y="2946400"/>
            <a:ext cx="3920067"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22" name="Text Placeholder 3"/>
          <p:cNvSpPr>
            <a:spLocks noGrp="1"/>
          </p:cNvSpPr>
          <p:nvPr>
            <p:ph type="body" sz="half" idx="18"/>
          </p:nvPr>
        </p:nvSpPr>
        <p:spPr>
          <a:xfrm>
            <a:off x="869951" y="6436282"/>
            <a:ext cx="3920067" cy="878919"/>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Text Placeholder 4"/>
          <p:cNvSpPr>
            <a:spLocks noGrp="1"/>
          </p:cNvSpPr>
          <p:nvPr>
            <p:ph type="body" sz="quarter" idx="3"/>
          </p:nvPr>
        </p:nvSpPr>
        <p:spPr>
          <a:xfrm>
            <a:off x="5185834" y="5667932"/>
            <a:ext cx="3907367"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30" name="Picture Placeholder 2"/>
          <p:cNvSpPr>
            <a:spLocks noGrp="1" noChangeAspect="1"/>
          </p:cNvSpPr>
          <p:nvPr>
            <p:ph type="pic" idx="21"/>
          </p:nvPr>
        </p:nvSpPr>
        <p:spPr>
          <a:xfrm>
            <a:off x="5185833" y="2946400"/>
            <a:ext cx="3907367"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23" name="Text Placeholder 3"/>
          <p:cNvSpPr>
            <a:spLocks noGrp="1"/>
          </p:cNvSpPr>
          <p:nvPr>
            <p:ph type="body" sz="half" idx="19"/>
          </p:nvPr>
        </p:nvSpPr>
        <p:spPr>
          <a:xfrm>
            <a:off x="5184030" y="6436281"/>
            <a:ext cx="3912541" cy="878919"/>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14" name="Text Placeholder 4"/>
          <p:cNvSpPr>
            <a:spLocks noGrp="1"/>
          </p:cNvSpPr>
          <p:nvPr>
            <p:ph type="body" sz="quarter" idx="13"/>
          </p:nvPr>
        </p:nvSpPr>
        <p:spPr>
          <a:xfrm>
            <a:off x="9499601" y="5667932"/>
            <a:ext cx="3909484"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31" name="Picture Placeholder 2"/>
          <p:cNvSpPr>
            <a:spLocks noGrp="1" noChangeAspect="1"/>
          </p:cNvSpPr>
          <p:nvPr>
            <p:ph type="pic" idx="22"/>
          </p:nvPr>
        </p:nvSpPr>
        <p:spPr>
          <a:xfrm>
            <a:off x="9499599" y="2946400"/>
            <a:ext cx="3909484"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24" name="Text Placeholder 3"/>
          <p:cNvSpPr>
            <a:spLocks noGrp="1"/>
          </p:cNvSpPr>
          <p:nvPr>
            <p:ph type="body" sz="half" idx="20"/>
          </p:nvPr>
        </p:nvSpPr>
        <p:spPr>
          <a:xfrm>
            <a:off x="9499434" y="6436278"/>
            <a:ext cx="3914663" cy="878919"/>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cxnSp>
        <p:nvCxnSpPr>
          <p:cNvPr id="19" name="Straight Connector 18"/>
          <p:cNvCxnSpPr/>
          <p:nvPr/>
        </p:nvCxnSpPr>
        <p:spPr>
          <a:xfrm>
            <a:off x="4968189" y="2844800"/>
            <a:ext cx="0" cy="52832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9282969" y="2844800"/>
            <a:ext cx="0" cy="5289176"/>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7798558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57" name="Shape 157"/>
          <p:cNvSpPr txBox="1">
            <a:spLocks noGrp="1"/>
          </p:cNvSpPr>
          <p:nvPr>
            <p:ph type="body" idx="1"/>
          </p:nvPr>
        </p:nvSpPr>
        <p:spPr>
          <a:xfrm>
            <a:off x="1155700" y="2603500"/>
            <a:ext cx="13931900" cy="5702299"/>
          </a:xfrm>
          <a:prstGeom prst="rect">
            <a:avLst/>
          </a:prstGeom>
          <a:noFill/>
          <a:ln>
            <a:noFill/>
          </a:ln>
        </p:spPr>
        <p:txBody>
          <a:bodyPr lIns="91425" tIns="91425" rIns="91425" bIns="91425" anchor="t" anchorCtr="0"/>
          <a:lstStyle>
            <a:lvl1pPr marL="647700" lvl="0" indent="-165861" algn="l" rtl="0">
              <a:spcBef>
                <a:spcPts val="3500"/>
              </a:spcBef>
              <a:spcAft>
                <a:spcPts val="0"/>
              </a:spcAft>
              <a:buClr>
                <a:schemeClr val="lt1"/>
              </a:buClr>
              <a:buFont typeface="Cabin"/>
              <a:buChar char="•"/>
              <a:defRPr sz="3200"/>
            </a:lvl1pPr>
            <a:lvl2pPr marL="939800" lvl="1" indent="-165861" algn="l" rtl="0">
              <a:spcBef>
                <a:spcPts val="3500"/>
              </a:spcBef>
              <a:spcAft>
                <a:spcPts val="0"/>
              </a:spcAft>
              <a:buClr>
                <a:schemeClr val="lt1"/>
              </a:buClr>
              <a:buFont typeface="Cabin"/>
              <a:buChar char="•"/>
              <a:defRPr/>
            </a:lvl2pPr>
            <a:lvl3pPr marL="1231900" lvl="2" indent="-165861" algn="l" rtl="0">
              <a:spcBef>
                <a:spcPts val="3500"/>
              </a:spcBef>
              <a:spcAft>
                <a:spcPts val="0"/>
              </a:spcAft>
              <a:buClr>
                <a:schemeClr val="lt1"/>
              </a:buClr>
              <a:buFont typeface="Cabin"/>
              <a:buChar char="•"/>
              <a:defRPr/>
            </a:lvl3pPr>
            <a:lvl4pPr marL="1536700" lvl="3" indent="-165861" algn="l" rtl="0">
              <a:spcBef>
                <a:spcPts val="3500"/>
              </a:spcBef>
              <a:spcAft>
                <a:spcPts val="0"/>
              </a:spcAft>
              <a:buClr>
                <a:schemeClr val="lt1"/>
              </a:buClr>
              <a:buFont typeface="Cabin"/>
              <a:buChar char="•"/>
              <a:defRPr/>
            </a:lvl4pPr>
            <a:lvl5pPr marL="1828800" lvl="4" indent="-165861" algn="l" rtl="0">
              <a:spcBef>
                <a:spcPts val="3500"/>
              </a:spcBef>
              <a:spcAft>
                <a:spcPts val="0"/>
              </a:spcAft>
              <a:buClr>
                <a:schemeClr val="lt1"/>
              </a:buClr>
              <a:buFont typeface="Cabin"/>
              <a:buChar char="•"/>
              <a:defRPr/>
            </a:lvl5pPr>
            <a:lvl6pPr marL="2286000" lvl="5" indent="-165861" algn="l" rtl="0">
              <a:spcBef>
                <a:spcPts val="3500"/>
              </a:spcBef>
              <a:spcAft>
                <a:spcPts val="0"/>
              </a:spcAft>
              <a:buClr>
                <a:schemeClr val="lt1"/>
              </a:buClr>
              <a:buFont typeface="Cabin"/>
              <a:buChar char="•"/>
              <a:defRPr/>
            </a:lvl6pPr>
            <a:lvl7pPr marL="2743200" lvl="6" indent="-165861" algn="l" rtl="0">
              <a:spcBef>
                <a:spcPts val="3500"/>
              </a:spcBef>
              <a:spcAft>
                <a:spcPts val="0"/>
              </a:spcAft>
              <a:buClr>
                <a:schemeClr val="lt1"/>
              </a:buClr>
              <a:buFont typeface="Cabin"/>
              <a:buChar char="•"/>
              <a:defRPr/>
            </a:lvl7pPr>
            <a:lvl8pPr marL="3200400" lvl="7" indent="-165861" algn="l" rtl="0">
              <a:spcBef>
                <a:spcPts val="3500"/>
              </a:spcBef>
              <a:spcAft>
                <a:spcPts val="0"/>
              </a:spcAft>
              <a:buClr>
                <a:schemeClr val="lt1"/>
              </a:buClr>
              <a:buFont typeface="Cabin"/>
              <a:buChar char="•"/>
              <a:defRPr/>
            </a:lvl8pPr>
            <a:lvl9pPr marL="3657600" lvl="8" indent="-165861" algn="l" rtl="0">
              <a:spcBef>
                <a:spcPts val="3500"/>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163299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6078882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72284" y="573618"/>
            <a:ext cx="2336801" cy="7768167"/>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869951" y="1183219"/>
            <a:ext cx="9897532" cy="715856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4203489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83203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324771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25915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199010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39940" y="1930401"/>
            <a:ext cx="11767544" cy="4439441"/>
          </a:xfrm>
        </p:spPr>
        <p:txBody>
          <a:bodyPr anchor="b"/>
          <a:lstStyle>
            <a:lvl1pPr>
              <a:defRPr sz="9600"/>
            </a:lvl1pPr>
          </a:lstStyle>
          <a:p>
            <a:r>
              <a:rPr lang="ru-RU"/>
              <a:t>Образец заголовка</a:t>
            </a:r>
            <a:endParaRPr lang="en-US" dirty="0"/>
          </a:p>
        </p:txBody>
      </p:sp>
      <p:sp>
        <p:nvSpPr>
          <p:cNvPr id="3" name="Subtitle 2"/>
          <p:cNvSpPr>
            <a:spLocks noGrp="1"/>
          </p:cNvSpPr>
          <p:nvPr>
            <p:ph type="subTitle" idx="1"/>
          </p:nvPr>
        </p:nvSpPr>
        <p:spPr>
          <a:xfrm>
            <a:off x="1539940" y="6369840"/>
            <a:ext cx="11767544" cy="1148560"/>
          </a:xfrm>
        </p:spPr>
        <p:txBody>
          <a:bodyPr anchor="t"/>
          <a:lstStyle>
            <a:lvl1pPr marL="0" indent="0" algn="l">
              <a:buNone/>
              <a:defRPr cap="all">
                <a:solidFill>
                  <a:schemeClr val="bg2">
                    <a:lumMod val="40000"/>
                    <a:lumOff val="6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169832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640425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539942" y="3815645"/>
            <a:ext cx="11767543" cy="2554196"/>
          </a:xfrm>
        </p:spPr>
        <p:txBody>
          <a:bodyPr anchor="b"/>
          <a:lstStyle>
            <a:lvl1pPr algn="l">
              <a:defRPr sz="5333" b="0" cap="none"/>
            </a:lvl1pPr>
          </a:lstStyle>
          <a:p>
            <a:r>
              <a:rPr lang="ru-RU"/>
              <a:t>Образец заголовка</a:t>
            </a:r>
            <a:endParaRPr lang="en-US" dirty="0"/>
          </a:p>
        </p:txBody>
      </p:sp>
      <p:sp>
        <p:nvSpPr>
          <p:cNvPr id="3" name="Text Placeholder 2"/>
          <p:cNvSpPr>
            <a:spLocks noGrp="1"/>
          </p:cNvSpPr>
          <p:nvPr>
            <p:ph type="body" idx="1"/>
          </p:nvPr>
        </p:nvSpPr>
        <p:spPr>
          <a:xfrm>
            <a:off x="1539940" y="6369841"/>
            <a:ext cx="11767544" cy="1147200"/>
          </a:xfrm>
        </p:spPr>
        <p:txBody>
          <a:bodyPr anchor="t"/>
          <a:lstStyle>
            <a:lvl1pPr marL="0" indent="0" algn="l">
              <a:buNone/>
              <a:defRPr sz="2667" cap="all">
                <a:solidFill>
                  <a:schemeClr val="bg2">
                    <a:lumMod val="40000"/>
                    <a:lumOff val="6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9912748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471084" y="2747434"/>
            <a:ext cx="5861785" cy="5594351"/>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539325" y="2741457"/>
            <a:ext cx="5861788" cy="5600327"/>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473188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471084" y="2540000"/>
            <a:ext cx="5861784"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4" name="Content Placeholder 3"/>
          <p:cNvSpPr>
            <a:spLocks noGrp="1"/>
          </p:cNvSpPr>
          <p:nvPr>
            <p:ph sz="half" idx="2"/>
          </p:nvPr>
        </p:nvSpPr>
        <p:spPr>
          <a:xfrm>
            <a:off x="1471084" y="3352800"/>
            <a:ext cx="5861785" cy="4988984"/>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39328" y="2540000"/>
            <a:ext cx="5861785"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6" name="Content Placeholder 5"/>
          <p:cNvSpPr>
            <a:spLocks noGrp="1"/>
          </p:cNvSpPr>
          <p:nvPr>
            <p:ph sz="quarter" idx="4"/>
          </p:nvPr>
        </p:nvSpPr>
        <p:spPr>
          <a:xfrm>
            <a:off x="7539328" y="3352800"/>
            <a:ext cx="5861785" cy="4988984"/>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01389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2.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5.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media/image4.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7" name="Shape 7"/>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4" name="Rectangle 3"/>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5" name="Rectangle 3"/>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extLst>
      <p:ext uri="{BB962C8B-B14F-4D97-AF65-F5344CB8AC3E}">
        <p14:creationId xmlns:p14="http://schemas.microsoft.com/office/powerpoint/2010/main" val="875621377"/>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3559581"/>
            <a:ext cx="5382683" cy="5584420"/>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3856464"/>
            <a:ext cx="2029883" cy="3153937"/>
          </a:xfrm>
          <a:prstGeom prst="rect">
            <a:avLst/>
          </a:prstGeom>
        </p:spPr>
      </p:pic>
      <p:sp>
        <p:nvSpPr>
          <p:cNvPr id="16" name="Oval 15"/>
          <p:cNvSpPr/>
          <p:nvPr/>
        </p:nvSpPr>
        <p:spPr>
          <a:xfrm>
            <a:off x="11478683" y="2235200"/>
            <a:ext cx="3759200" cy="37592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10665884" y="1"/>
            <a:ext cx="2137849" cy="1521876"/>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11474504" y="8128000"/>
            <a:ext cx="1324979" cy="1016000"/>
          </a:xfrm>
          <a:prstGeom prst="rect">
            <a:avLst/>
          </a:prstGeom>
        </p:spPr>
      </p:pic>
      <p:sp>
        <p:nvSpPr>
          <p:cNvPr id="14" name="Rectangle 13"/>
          <p:cNvSpPr/>
          <p:nvPr/>
        </p:nvSpPr>
        <p:spPr>
          <a:xfrm>
            <a:off x="13917083" y="0"/>
            <a:ext cx="914400" cy="152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861482" y="603624"/>
            <a:ext cx="12539631" cy="1867373"/>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471084" y="2737225"/>
            <a:ext cx="11928721" cy="559397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3540853" y="2387602"/>
            <a:ext cx="1320799" cy="406399"/>
          </a:xfrm>
          <a:prstGeom prst="rect">
            <a:avLst/>
          </a:prstGeom>
        </p:spPr>
        <p:txBody>
          <a:bodyPr vert="horz" lIns="91440" tIns="45720" rIns="91440" bIns="45720" rtlCol="0" anchor="t"/>
          <a:lstStyle>
            <a:lvl1pPr algn="l">
              <a:defRPr sz="1467" b="0" i="0">
                <a:solidFill>
                  <a:schemeClr val="tx1">
                    <a:tint val="75000"/>
                    <a:alpha val="60000"/>
                  </a:schemeClr>
                </a:solidFill>
              </a:defRPr>
            </a:lvl1pPr>
          </a:lstStyle>
          <a:p>
            <a:fld id="{4AAD347D-5ACD-4C99-B74B-A9C85AD731AF}" type="datetimeFigureOut">
              <a:rPr lang="en-US" dirty="0"/>
              <a:t>10/29/2024</a:t>
            </a:fld>
            <a:endParaRPr lang="en-US" dirty="0"/>
          </a:p>
        </p:txBody>
      </p:sp>
      <p:sp>
        <p:nvSpPr>
          <p:cNvPr id="5" name="Footer Placeholder 4"/>
          <p:cNvSpPr>
            <a:spLocks noGrp="1"/>
          </p:cNvSpPr>
          <p:nvPr>
            <p:ph type="ftr" sz="quarter" idx="3"/>
          </p:nvPr>
        </p:nvSpPr>
        <p:spPr>
          <a:xfrm rot="5400000">
            <a:off x="11935432" y="4300397"/>
            <a:ext cx="5146393" cy="406401"/>
          </a:xfrm>
          <a:prstGeom prst="rect">
            <a:avLst/>
          </a:prstGeom>
        </p:spPr>
        <p:txBody>
          <a:bodyPr vert="horz" lIns="91440" tIns="45720" rIns="91440" bIns="45720" rtlCol="0" anchor="b"/>
          <a:lstStyle>
            <a:lvl1pPr algn="l">
              <a:defRPr sz="1467"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3803387" y="394306"/>
            <a:ext cx="1117599" cy="1023583"/>
          </a:xfrm>
          <a:prstGeom prst="rect">
            <a:avLst/>
          </a:prstGeom>
        </p:spPr>
        <p:txBody>
          <a:bodyPr vert="horz" lIns="91440" tIns="45720" rIns="91440" bIns="45720" rtlCol="0" anchor="b"/>
          <a:lstStyle>
            <a:lvl1pPr algn="ctr">
              <a:defRPr sz="3733" b="0" i="0">
                <a:solidFill>
                  <a:schemeClr val="tx1">
                    <a:tint val="75000"/>
                  </a:schemeClr>
                </a:solidFill>
              </a:defRPr>
            </a:lvl1pPr>
          </a:lstStyle>
          <a:p>
            <a:fld id="{D57F1E4F-1CFF-5643-939E-02111984F565}" type="slidenum">
              <a:rPr lang="en-US" dirty="0"/>
              <a:t>‹#›</a:t>
            </a:fld>
            <a:endParaRPr lang="en-US" dirty="0"/>
          </a:p>
        </p:txBody>
      </p:sp>
      <p:sp>
        <p:nvSpPr>
          <p:cNvPr id="13" name="Rectangle 3">
            <a:extLst>
              <a:ext uri="{FF2B5EF4-FFF2-40B4-BE49-F238E27FC236}">
                <a16:creationId xmlns:a16="http://schemas.microsoft.com/office/drawing/2014/main" id="{A2306B38-3A08-4BA2-A016-64DDF4221613}"/>
              </a:ext>
            </a:extLst>
          </p:cNvPr>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15" name="Rectangle 3">
            <a:extLst>
              <a:ext uri="{FF2B5EF4-FFF2-40B4-BE49-F238E27FC236}">
                <a16:creationId xmlns:a16="http://schemas.microsoft.com/office/drawing/2014/main" id="{38539B59-CF40-4B67-8C8B-9936EC7E87AA}"/>
              </a:ext>
            </a:extLst>
          </p:cNvPr>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extLst>
      <p:ext uri="{BB962C8B-B14F-4D97-AF65-F5344CB8AC3E}">
        <p14:creationId xmlns:p14="http://schemas.microsoft.com/office/powerpoint/2010/main" val="3957392112"/>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p:hf sldNum="0" hdr="0" ftr="0" dt="0"/>
  <p:txStyles>
    <p:titleStyle>
      <a:lvl1pPr algn="l" defTabSz="609585" rtl="0" eaLnBrk="1" latinLnBrk="0" hangingPunct="1">
        <a:spcBef>
          <a:spcPct val="0"/>
        </a:spcBef>
        <a:buNone/>
        <a:defRPr sz="5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189" indent="-457189" algn="l" defTabSz="609585" rtl="0" eaLnBrk="1" latinLnBrk="0" hangingPunct="1">
        <a:spcBef>
          <a:spcPts val="1333"/>
        </a:spcBef>
        <a:spcAft>
          <a:spcPts val="0"/>
        </a:spcAft>
        <a:buClr>
          <a:schemeClr val="bg2">
            <a:lumMod val="40000"/>
            <a:lumOff val="60000"/>
          </a:schemeClr>
        </a:buClr>
        <a:buSzPct val="80000"/>
        <a:buFont typeface="Wingdings 3" charset="2"/>
        <a:buChar char=""/>
        <a:defRPr sz="2667" b="0" i="0" kern="1200">
          <a:solidFill>
            <a:schemeClr val="tx1"/>
          </a:solidFill>
          <a:latin typeface="+mj-lt"/>
          <a:ea typeface="+mj-ea"/>
          <a:cs typeface="+mj-cs"/>
        </a:defRPr>
      </a:lvl1pPr>
      <a:lvl2pPr marL="990575" indent="-380990" algn="l" defTabSz="609585" rtl="0" eaLnBrk="1" latinLnBrk="0" hangingPunct="1">
        <a:spcBef>
          <a:spcPts val="1333"/>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2pPr>
      <a:lvl3pPr marL="1523962"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2133" b="0" i="0" kern="1200">
          <a:solidFill>
            <a:schemeClr val="tx1"/>
          </a:solidFill>
          <a:latin typeface="+mj-lt"/>
          <a:ea typeface="+mj-ea"/>
          <a:cs typeface="+mj-cs"/>
        </a:defRPr>
      </a:lvl3pPr>
      <a:lvl4pPr marL="2133547"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4pPr>
      <a:lvl5pPr marL="2743131"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5pPr>
      <a:lvl6pPr marL="3341250"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6pPr>
      <a:lvl7pPr marL="3962301"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7pPr>
      <a:lvl8pPr marL="4571886"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8pPr>
      <a:lvl9pPr marL="5181470"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hyperlink" Target="http://www.youtube.com/watch?v=EHJ9uYx5L5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www.flickr.com/photos/71502646@N00/2526007974/"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hyperlink" Target="http://en.wikipedia.org/wiki/Associative_array"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296377" y="2717800"/>
            <a:ext cx="13931900" cy="2287954"/>
          </a:xfrm>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br>
              <a:rPr lang="en-US" sz="7600" u="none" strike="noStrike" cap="none" dirty="0">
                <a:solidFill>
                  <a:srgbClr val="FFD966"/>
                </a:solidFill>
                <a:latin typeface="Arial" charset="0"/>
                <a:ea typeface="Arial" charset="0"/>
                <a:cs typeface="Arial" charset="0"/>
                <a:sym typeface="Cabin"/>
              </a:rPr>
            </a:br>
            <a:r>
              <a:rPr lang="kk-KZ" sz="4800" dirty="0">
                <a:solidFill>
                  <a:srgbClr val="FFD966"/>
                </a:solidFill>
                <a:latin typeface="Arial" charset="0"/>
                <a:ea typeface="Arial" charset="0"/>
                <a:cs typeface="Arial" charset="0"/>
                <a:sym typeface="Cabin"/>
              </a:rPr>
              <a:t>Лекция </a:t>
            </a:r>
            <a:r>
              <a:rPr lang="ru-RU" sz="4800" dirty="0">
                <a:solidFill>
                  <a:srgbClr val="FFD966"/>
                </a:solidFill>
                <a:latin typeface="Arial" charset="0"/>
                <a:ea typeface="Arial" charset="0"/>
                <a:cs typeface="Arial" charset="0"/>
                <a:sym typeface="Cabin"/>
              </a:rPr>
              <a:t>10</a:t>
            </a:r>
            <a:r>
              <a:rPr lang="en-US" sz="4800" dirty="0">
                <a:solidFill>
                  <a:srgbClr val="FFD966"/>
                </a:solidFill>
                <a:latin typeface="Arial" charset="0"/>
                <a:ea typeface="Arial" charset="0"/>
                <a:cs typeface="Arial" charset="0"/>
                <a:sym typeface="Cabin"/>
              </a:rPr>
              <a:t> (</a:t>
            </a:r>
            <a:r>
              <a:rPr lang="ru-RU" sz="4800" dirty="0">
                <a:solidFill>
                  <a:srgbClr val="FFD966"/>
                </a:solidFill>
                <a:latin typeface="Arial" charset="0"/>
                <a:ea typeface="Arial" charset="0"/>
                <a:cs typeface="Arial" charset="0"/>
                <a:sym typeface="Cabin"/>
              </a:rPr>
              <a:t>Словари</a:t>
            </a:r>
            <a:r>
              <a:rPr lang="en-US" sz="4800" dirty="0">
                <a:solidFill>
                  <a:srgbClr val="FFD966"/>
                </a:solidFill>
                <a:latin typeface="Arial" charset="0"/>
                <a:ea typeface="Arial" charset="0"/>
                <a:cs typeface="Arial" charset="0"/>
                <a:sym typeface="Cabin"/>
              </a:rPr>
              <a:t>)</a:t>
            </a:r>
            <a:endParaRPr lang="en-US" sz="4800" u="none" strike="noStrike" cap="none" dirty="0">
              <a:solidFill>
                <a:srgbClr val="FFD966"/>
              </a:solidFill>
              <a:latin typeface="Arial" charset="0"/>
              <a:ea typeface="Arial" charset="0"/>
              <a:cs typeface="Arial" charset="0"/>
              <a:sym typeface="Cabin"/>
            </a:endParaRPr>
          </a:p>
        </p:txBody>
      </p:sp>
      <p:sp>
        <p:nvSpPr>
          <p:cNvPr id="205" name="Shape 205"/>
          <p:cNvSpPr txBox="1"/>
          <p:nvPr/>
        </p:nvSpPr>
        <p:spPr>
          <a:xfrm>
            <a:off x="7807570" y="6707761"/>
            <a:ext cx="7857546" cy="1630123"/>
          </a:xfrm>
          <a:prstGeom prst="rect">
            <a:avLst/>
          </a:prstGeom>
          <a:noFill/>
          <a:ln>
            <a:noFill/>
          </a:ln>
        </p:spPr>
        <p:txBody>
          <a:bodyPr lIns="0" tIns="0" rIns="0" bIns="0" anchor="ctr" anchorCtr="0">
            <a:noAutofit/>
          </a:bodyPr>
          <a:lstStyle/>
          <a:p>
            <a:pPr algn="r"/>
            <a:r>
              <a:rPr lang="en-US" sz="3200" dirty="0">
                <a:solidFill>
                  <a:srgbClr val="0DEEF3"/>
                </a:solidFill>
              </a:rPr>
              <a:t>PhD, </a:t>
            </a:r>
            <a:r>
              <a:rPr lang="kk-KZ" sz="3200" dirty="0">
                <a:solidFill>
                  <a:srgbClr val="0DEEF3"/>
                </a:solidFill>
              </a:rPr>
              <a:t>кафедра информационные системы</a:t>
            </a:r>
          </a:p>
          <a:p>
            <a:pPr algn="r"/>
            <a:r>
              <a:rPr lang="kk-KZ" sz="3200" dirty="0">
                <a:solidFill>
                  <a:srgbClr val="FEE602"/>
                </a:solidFill>
              </a:rPr>
              <a:t>Карюкин В</a:t>
            </a:r>
            <a:r>
              <a:rPr lang="ru-RU" sz="3200" dirty="0">
                <a:solidFill>
                  <a:srgbClr val="FEE602"/>
                </a:solidFill>
              </a:rPr>
              <a:t>.И.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7600" u="none" strike="noStrike" cap="none" dirty="0">
                <a:solidFill>
                  <a:srgbClr val="FFD966"/>
                </a:solidFill>
                <a:latin typeface="Arial" charset="0"/>
                <a:ea typeface="Arial" charset="0"/>
                <a:cs typeface="Arial" charset="0"/>
                <a:sym typeface="Cabin"/>
              </a:rPr>
              <a:t>Словарные литералы </a:t>
            </a:r>
            <a:r>
              <a:rPr lang="en-US" sz="7600" u="none" strike="noStrike" cap="none" dirty="0">
                <a:solidFill>
                  <a:srgbClr val="FFD966"/>
                </a:solidFill>
                <a:latin typeface="Arial" charset="0"/>
                <a:ea typeface="Arial" charset="0"/>
                <a:cs typeface="Arial" charset="0"/>
                <a:sym typeface="Cabin"/>
              </a:rPr>
              <a:t>(</a:t>
            </a:r>
            <a:r>
              <a:rPr lang="ru-RU" sz="7600" u="none" strike="noStrike" cap="none" dirty="0">
                <a:solidFill>
                  <a:srgbClr val="FFD966"/>
                </a:solidFill>
                <a:latin typeface="Arial" charset="0"/>
                <a:ea typeface="Arial" charset="0"/>
                <a:cs typeface="Arial" charset="0"/>
                <a:sym typeface="Cabin"/>
              </a:rPr>
              <a:t>Константы</a:t>
            </a:r>
            <a:r>
              <a:rPr lang="en-US" sz="7600" u="none" strike="noStrike" cap="none" dirty="0">
                <a:solidFill>
                  <a:srgbClr val="FFD966"/>
                </a:solidFill>
                <a:latin typeface="Arial" charset="0"/>
                <a:ea typeface="Arial" charset="0"/>
                <a:cs typeface="Arial" charset="0"/>
                <a:sym typeface="Cabin"/>
              </a:rPr>
              <a:t>)</a:t>
            </a:r>
          </a:p>
        </p:txBody>
      </p:sp>
      <p:sp>
        <p:nvSpPr>
          <p:cNvPr id="296" name="Shape 296"/>
          <p:cNvSpPr txBox="1">
            <a:spLocks noGrp="1"/>
          </p:cNvSpPr>
          <p:nvPr>
            <p:ph idx="1"/>
          </p:nvPr>
        </p:nvSpPr>
        <p:spPr>
          <a:xfrm>
            <a:off x="1155700" y="2603501"/>
            <a:ext cx="13931900" cy="1539874"/>
          </a:xfrm>
          <a:prstGeom prst="rect">
            <a:avLst/>
          </a:prstGeom>
          <a:noFill/>
          <a:ln>
            <a:noFill/>
          </a:ln>
        </p:spPr>
        <p:txBody>
          <a:bodyPr lIns="38100" tIns="38100" rIns="38100" bIns="38100" anchor="ctr" anchorCtr="0">
            <a:noAutofit/>
          </a:bodyPr>
          <a:lstStyle/>
          <a:p>
            <a:r>
              <a:rPr lang="ru-RU" dirty="0"/>
              <a:t>Словарные литералы используют фигурные скобки и содержат список пар ключ: значение.</a:t>
            </a:r>
          </a:p>
          <a:p>
            <a:r>
              <a:rPr lang="ru-RU" dirty="0"/>
              <a:t>Вы можете сделать пустой словарь, используя пустые фигурные скобки</a:t>
            </a:r>
          </a:p>
        </p:txBody>
      </p:sp>
      <p:sp>
        <p:nvSpPr>
          <p:cNvPr id="297" name="Shape 297"/>
          <p:cNvSpPr txBox="1"/>
          <p:nvPr/>
        </p:nvSpPr>
        <p:spPr>
          <a:xfrm>
            <a:off x="1994000" y="4804675"/>
            <a:ext cx="12465600" cy="338206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jjj</a:t>
            </a:r>
            <a:r>
              <a:rPr lang="en-US" sz="3000" i="0" u="none" strike="noStrike" cap="none" dirty="0">
                <a:solidFill>
                  <a:schemeClr val="lt1"/>
                </a:solidFill>
                <a:latin typeface="Courier"/>
                <a:ea typeface="Courier"/>
                <a:cs typeface="Courier"/>
                <a:sym typeface="Courier New"/>
              </a:rPr>
              <a:t> = { '</a:t>
            </a:r>
            <a:r>
              <a:rPr lang="en-US" sz="3000" i="0" u="none" strike="noStrike" cap="none" dirty="0">
                <a:solidFill>
                  <a:srgbClr val="00FF00"/>
                </a:solidFill>
                <a:latin typeface="Courier"/>
                <a:ea typeface="Courier"/>
                <a:cs typeface="Courier"/>
                <a:sym typeface="Courier New"/>
              </a:rPr>
              <a:t>chuck</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00FF00"/>
                </a:solidFill>
                <a:latin typeface="Courier"/>
                <a:ea typeface="Courier"/>
                <a:cs typeface="Courier"/>
                <a:sym typeface="Courier New"/>
              </a:rPr>
              <a:t>fred</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42</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00FF00"/>
                </a:solidFill>
                <a:latin typeface="Courier"/>
                <a:ea typeface="Courier"/>
                <a:cs typeface="Courier"/>
                <a:sym typeface="Courier New"/>
              </a:rPr>
              <a:t>jan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100</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chemeClr val="lt1"/>
                </a:solidFill>
                <a:latin typeface="Courier"/>
                <a:ea typeface="Courier"/>
                <a:cs typeface="Courier"/>
                <a:sym typeface="Courier New"/>
              </a:rPr>
              <a:t>jjj</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00FF00"/>
                </a:solidFill>
                <a:latin typeface="Courier"/>
                <a:ea typeface="Courier"/>
                <a:cs typeface="Courier"/>
                <a:sym typeface="Courier New"/>
              </a:rPr>
              <a:t>jan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100</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chuck</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00FF00"/>
                </a:solidFill>
                <a:latin typeface="Courier"/>
                <a:ea typeface="Courier"/>
                <a:cs typeface="Courier"/>
                <a:sym typeface="Courier New"/>
              </a:rPr>
              <a:t>fred</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42</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ooo</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7F00"/>
                </a:solidFill>
                <a:latin typeface="Courier"/>
                <a:ea typeface="Courier"/>
                <a:cs typeface="Courier"/>
                <a:sym typeface="Courier New"/>
              </a:rPr>
              <a:t>{</a:t>
            </a:r>
            <a:r>
              <a:rPr lang="en-US" sz="3000" i="0" u="none" strike="noStrike" cap="none" dirty="0">
                <a:solidFill>
                  <a:srgbClr val="0000FF"/>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chemeClr val="lt1"/>
                </a:solidFill>
                <a:latin typeface="Courier"/>
                <a:ea typeface="Courier"/>
                <a:cs typeface="Courier"/>
                <a:sym typeface="Courier New"/>
              </a:rPr>
              <a:t>ooo</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rgbClr val="FF7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6600" u="none" strike="noStrike" cap="none" dirty="0">
                <a:solidFill>
                  <a:srgbClr val="FFD966"/>
                </a:solidFill>
                <a:latin typeface="Arial" charset="0"/>
                <a:ea typeface="Arial" charset="0"/>
                <a:cs typeface="Arial" charset="0"/>
                <a:sym typeface="Cabin"/>
              </a:rPr>
              <a:t>Самые распространенные имена</a:t>
            </a:r>
            <a:r>
              <a:rPr lang="en-US" sz="6600" u="none" strike="noStrike" cap="none" dirty="0">
                <a:solidFill>
                  <a:srgbClr val="FFD966"/>
                </a:solidFill>
                <a:latin typeface="Arial" charset="0"/>
                <a:ea typeface="Arial" charset="0"/>
                <a:cs typeface="Arial" charset="0"/>
                <a:sym typeface="Cabin"/>
              </a:rPr>
              <a:t>?</a:t>
            </a:r>
          </a:p>
        </p:txBody>
      </p:sp>
      <p:sp>
        <p:nvSpPr>
          <p:cNvPr id="332" name="Shape 332"/>
          <p:cNvSpPr txBox="1"/>
          <p:nvPr/>
        </p:nvSpPr>
        <p:spPr>
          <a:xfrm>
            <a:off x="1344600" y="5705416"/>
            <a:ext cx="19095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33" name="Shape 333"/>
          <p:cNvSpPr txBox="1"/>
          <p:nvPr/>
        </p:nvSpPr>
        <p:spPr>
          <a:xfrm>
            <a:off x="1344600" y="4274708"/>
            <a:ext cx="206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4" name="Shape 334"/>
          <p:cNvSpPr txBox="1"/>
          <p:nvPr/>
        </p:nvSpPr>
        <p:spPr>
          <a:xfrm>
            <a:off x="1344600" y="7136125"/>
            <a:ext cx="21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5" name="Shape 335"/>
          <p:cNvSpPr txBox="1"/>
          <p:nvPr/>
        </p:nvSpPr>
        <p:spPr>
          <a:xfrm>
            <a:off x="1236075" y="2844000"/>
            <a:ext cx="38876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36" name="Shape 336"/>
          <p:cNvSpPr txBox="1"/>
          <p:nvPr/>
        </p:nvSpPr>
        <p:spPr>
          <a:xfrm>
            <a:off x="11505925" y="717395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7" name="Shape 337"/>
          <p:cNvSpPr txBox="1"/>
          <p:nvPr/>
        </p:nvSpPr>
        <p:spPr>
          <a:xfrm>
            <a:off x="11505925" y="2842050"/>
            <a:ext cx="188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38" name="Shape 338"/>
          <p:cNvSpPr txBox="1"/>
          <p:nvPr/>
        </p:nvSpPr>
        <p:spPr>
          <a:xfrm>
            <a:off x="11505925" y="5008000"/>
            <a:ext cx="18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39" name="Shape 339"/>
          <p:cNvSpPr txBox="1"/>
          <p:nvPr/>
        </p:nvSpPr>
        <p:spPr>
          <a:xfrm>
            <a:off x="11505925" y="6090975"/>
            <a:ext cx="40350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40" name="Shape 340"/>
          <p:cNvSpPr txBox="1"/>
          <p:nvPr/>
        </p:nvSpPr>
        <p:spPr>
          <a:xfrm>
            <a:off x="6049446" y="565310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41" name="Shape 341"/>
          <p:cNvSpPr txBox="1"/>
          <p:nvPr/>
        </p:nvSpPr>
        <p:spPr>
          <a:xfrm>
            <a:off x="5856545" y="4197225"/>
            <a:ext cx="36764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42" name="Shape 342"/>
          <p:cNvSpPr txBox="1"/>
          <p:nvPr/>
        </p:nvSpPr>
        <p:spPr>
          <a:xfrm>
            <a:off x="6049446" y="7108975"/>
            <a:ext cx="19095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43" name="Shape 343"/>
          <p:cNvSpPr txBox="1"/>
          <p:nvPr/>
        </p:nvSpPr>
        <p:spPr>
          <a:xfrm>
            <a:off x="6049446" y="2741350"/>
            <a:ext cx="18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44" name="Shape 344"/>
          <p:cNvSpPr txBox="1"/>
          <p:nvPr/>
        </p:nvSpPr>
        <p:spPr>
          <a:xfrm>
            <a:off x="11505925" y="3925025"/>
            <a:ext cx="23136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6000" u="none" strike="noStrike" cap="none" dirty="0">
                <a:solidFill>
                  <a:srgbClr val="FFD966"/>
                </a:solidFill>
                <a:latin typeface="Arial" charset="0"/>
                <a:ea typeface="Arial" charset="0"/>
                <a:cs typeface="Arial" charset="0"/>
                <a:sym typeface="Cabin"/>
              </a:rPr>
              <a:t>Самые распространенные имена</a:t>
            </a:r>
            <a:r>
              <a:rPr lang="en-US" sz="6000" u="none" strike="noStrike" cap="none" dirty="0">
                <a:solidFill>
                  <a:srgbClr val="FFD966"/>
                </a:solidFill>
                <a:latin typeface="Arial" charset="0"/>
                <a:ea typeface="Arial" charset="0"/>
                <a:cs typeface="Arial" charset="0"/>
                <a:sym typeface="Cabin"/>
              </a:rPr>
              <a:t>?</a:t>
            </a:r>
          </a:p>
        </p:txBody>
      </p:sp>
      <p:sp>
        <p:nvSpPr>
          <p:cNvPr id="350" name="Shape 350"/>
          <p:cNvSpPr txBox="1"/>
          <p:nvPr/>
        </p:nvSpPr>
        <p:spPr>
          <a:xfrm>
            <a:off x="1344600" y="5705416"/>
            <a:ext cx="19095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51" name="Shape 351"/>
          <p:cNvSpPr txBox="1"/>
          <p:nvPr/>
        </p:nvSpPr>
        <p:spPr>
          <a:xfrm>
            <a:off x="1344600" y="4274708"/>
            <a:ext cx="206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2" name="Shape 352"/>
          <p:cNvSpPr txBox="1"/>
          <p:nvPr/>
        </p:nvSpPr>
        <p:spPr>
          <a:xfrm>
            <a:off x="1273048" y="7136125"/>
            <a:ext cx="21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3" name="Shape 353"/>
          <p:cNvSpPr txBox="1"/>
          <p:nvPr/>
        </p:nvSpPr>
        <p:spPr>
          <a:xfrm>
            <a:off x="1237272" y="2844000"/>
            <a:ext cx="38876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54" name="Shape 354"/>
          <p:cNvSpPr txBox="1"/>
          <p:nvPr/>
        </p:nvSpPr>
        <p:spPr>
          <a:xfrm>
            <a:off x="11505925" y="717395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5" name="Shape 355"/>
          <p:cNvSpPr txBox="1"/>
          <p:nvPr/>
        </p:nvSpPr>
        <p:spPr>
          <a:xfrm>
            <a:off x="11505925" y="2842050"/>
            <a:ext cx="188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56" name="Shape 356"/>
          <p:cNvSpPr txBox="1"/>
          <p:nvPr/>
        </p:nvSpPr>
        <p:spPr>
          <a:xfrm>
            <a:off x="11505925" y="5008000"/>
            <a:ext cx="18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57" name="Shape 357"/>
          <p:cNvSpPr txBox="1"/>
          <p:nvPr/>
        </p:nvSpPr>
        <p:spPr>
          <a:xfrm>
            <a:off x="11505925" y="6090975"/>
            <a:ext cx="40350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600" u="none" strike="noStrike" cap="none">
                <a:solidFill>
                  <a:srgbClr val="FF00FF"/>
                </a:solidFill>
                <a:latin typeface="Arial" charset="0"/>
                <a:ea typeface="Arial" charset="0"/>
                <a:cs typeface="Arial" charset="0"/>
                <a:sym typeface="Cabin"/>
              </a:rPr>
              <a:t>marquard</a:t>
            </a:r>
          </a:p>
        </p:txBody>
      </p:sp>
      <p:sp>
        <p:nvSpPr>
          <p:cNvPr id="358" name="Shape 358"/>
          <p:cNvSpPr txBox="1"/>
          <p:nvPr/>
        </p:nvSpPr>
        <p:spPr>
          <a:xfrm>
            <a:off x="6049446" y="565310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9" name="Shape 359"/>
          <p:cNvSpPr txBox="1"/>
          <p:nvPr/>
        </p:nvSpPr>
        <p:spPr>
          <a:xfrm>
            <a:off x="6049446" y="4197225"/>
            <a:ext cx="36764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60" name="Shape 360"/>
          <p:cNvSpPr txBox="1"/>
          <p:nvPr/>
        </p:nvSpPr>
        <p:spPr>
          <a:xfrm>
            <a:off x="6049446" y="7108975"/>
            <a:ext cx="19095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61" name="Shape 361"/>
          <p:cNvSpPr txBox="1"/>
          <p:nvPr/>
        </p:nvSpPr>
        <p:spPr>
          <a:xfrm>
            <a:off x="6049446" y="2741350"/>
            <a:ext cx="18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62" name="Shape 362"/>
          <p:cNvSpPr txBox="1"/>
          <p:nvPr/>
        </p:nvSpPr>
        <p:spPr>
          <a:xfrm>
            <a:off x="11505925" y="3925025"/>
            <a:ext cx="23136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pic>
        <p:nvPicPr>
          <p:cNvPr id="363" name="Shape 363"/>
          <p:cNvPicPr preferRelativeResize="0"/>
          <p:nvPr/>
        </p:nvPicPr>
        <p:blipFill rotWithShape="1">
          <a:blip r:embed="rId3">
            <a:alphaModFix/>
          </a:blip>
          <a:srcRect/>
          <a:stretch/>
        </p:blipFill>
        <p:spPr>
          <a:xfrm>
            <a:off x="5626050" y="3865012"/>
            <a:ext cx="4761000" cy="3352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861482" y="603624"/>
            <a:ext cx="12924856" cy="1867373"/>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7200" u="none" strike="noStrike" cap="none" dirty="0">
                <a:solidFill>
                  <a:srgbClr val="FFD966"/>
                </a:solidFill>
                <a:latin typeface="Arial" charset="0"/>
                <a:ea typeface="Arial" charset="0"/>
                <a:cs typeface="Arial" charset="0"/>
                <a:sym typeface="Cabin"/>
              </a:rPr>
              <a:t>Многие счетчики со словарем</a:t>
            </a:r>
            <a:endParaRPr lang="en-US" sz="7200" u="none" strike="noStrike" cap="none" dirty="0">
              <a:solidFill>
                <a:srgbClr val="FFD966"/>
              </a:solidFill>
              <a:latin typeface="Arial" charset="0"/>
              <a:ea typeface="Arial" charset="0"/>
              <a:cs typeface="Arial" charset="0"/>
              <a:sym typeface="Cabin"/>
            </a:endParaRPr>
          </a:p>
        </p:txBody>
      </p:sp>
      <p:sp>
        <p:nvSpPr>
          <p:cNvPr id="369" name="Shape 369"/>
          <p:cNvSpPr txBox="1">
            <a:spLocks noGrp="1"/>
          </p:cNvSpPr>
          <p:nvPr>
            <p:ph idx="1"/>
          </p:nvPr>
        </p:nvSpPr>
        <p:spPr>
          <a:xfrm>
            <a:off x="1155700" y="2603500"/>
            <a:ext cx="8916988" cy="1997075"/>
          </a:xfrm>
          <a:prstGeom prst="rect">
            <a:avLst/>
          </a:prstGeom>
          <a:noFill/>
          <a:ln>
            <a:noFill/>
          </a:ln>
        </p:spPr>
        <p:txBody>
          <a:bodyPr lIns="38100" tIns="38100" rIns="38100" bIns="38100" anchor="ctr" anchorCtr="0">
            <a:noAutofit/>
          </a:bodyPr>
          <a:lstStyle/>
          <a:p>
            <a:r>
              <a:rPr lang="ru-RU" sz="3600" dirty="0"/>
              <a:t>Словари часто используют для подсчета того, как часто мы что-то «видим».</a:t>
            </a:r>
          </a:p>
        </p:txBody>
      </p:sp>
      <p:pic>
        <p:nvPicPr>
          <p:cNvPr id="370" name="Shape 370"/>
          <p:cNvPicPr preferRelativeResize="0"/>
          <p:nvPr/>
        </p:nvPicPr>
        <p:blipFill rotWithShape="1">
          <a:blip r:embed="rId3">
            <a:alphaModFix/>
          </a:blip>
          <a:srcRect/>
          <a:stretch/>
        </p:blipFill>
        <p:spPr>
          <a:xfrm>
            <a:off x="10287000" y="3611562"/>
            <a:ext cx="4760912" cy="3352799"/>
          </a:xfrm>
          <a:prstGeom prst="rect">
            <a:avLst/>
          </a:prstGeom>
          <a:noFill/>
          <a:ln>
            <a:noFill/>
          </a:ln>
        </p:spPr>
      </p:pic>
      <p:sp>
        <p:nvSpPr>
          <p:cNvPr id="371" name="Shape 371"/>
          <p:cNvSpPr txBox="1"/>
          <p:nvPr/>
        </p:nvSpPr>
        <p:spPr>
          <a:xfrm>
            <a:off x="10880725" y="2781300"/>
            <a:ext cx="798512"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Key</a:t>
            </a:r>
          </a:p>
        </p:txBody>
      </p:sp>
      <p:sp>
        <p:nvSpPr>
          <p:cNvPr id="372" name="Shape 372"/>
          <p:cNvSpPr txBox="1"/>
          <p:nvPr/>
        </p:nvSpPr>
        <p:spPr>
          <a:xfrm>
            <a:off x="12971233" y="2781300"/>
            <a:ext cx="1573213"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00FF"/>
                </a:solidFill>
                <a:latin typeface="Arial" charset="0"/>
                <a:ea typeface="Arial" charset="0"/>
                <a:cs typeface="Arial" charset="0"/>
                <a:sym typeface="Cabin"/>
              </a:rPr>
              <a:t>Value</a:t>
            </a:r>
          </a:p>
        </p:txBody>
      </p:sp>
      <p:sp>
        <p:nvSpPr>
          <p:cNvPr id="373" name="Shape 373"/>
          <p:cNvSpPr txBox="1"/>
          <p:nvPr/>
        </p:nvSpPr>
        <p:spPr>
          <a:xfrm>
            <a:off x="1803400" y="4165600"/>
            <a:ext cx="7825500" cy="4267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FF00FF"/>
                </a:solidFill>
                <a:latin typeface="Courier"/>
                <a:ea typeface="Courier"/>
                <a:cs typeface="Courier"/>
                <a:sym typeface="Courier New"/>
              </a:rPr>
              <a:t>dict</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lvl="0">
              <a:buClr>
                <a:schemeClr val="lt1"/>
              </a:buClr>
              <a:buSzPct val="25000"/>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ccc</a:t>
            </a:r>
            <a:r>
              <a:rPr lang="en-US" sz="3000" dirty="0">
                <a:solidFill>
                  <a:srgbClr val="FFFF00"/>
                </a:solidFill>
                <a:latin typeface="Courier"/>
                <a:ea typeface="Courier"/>
                <a:cs typeface="Courier"/>
                <a:sym typeface="Courier New"/>
              </a:rPr>
              <a:t>)</a:t>
            </a:r>
            <a:endParaRPr lang="en-US" sz="30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2</a:t>
            </a:r>
            <a:r>
              <a:rPr lang="en-US" sz="3000" i="0" u="none" strike="noStrike" cap="none" dirty="0">
                <a:solidFill>
                  <a:schemeClr val="lt1"/>
                </a:solidFill>
                <a:latin typeface="Courier"/>
                <a:ea typeface="Courier"/>
                <a:cs typeface="Courier"/>
                <a:sym typeface="Courier New"/>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7600" u="none" strike="noStrike" cap="none" dirty="0">
                <a:solidFill>
                  <a:srgbClr val="FFD966"/>
                </a:solidFill>
                <a:latin typeface="Arial" charset="0"/>
                <a:ea typeface="Arial" charset="0"/>
                <a:cs typeface="Arial" charset="0"/>
                <a:sym typeface="Cabin"/>
              </a:rPr>
              <a:t>Словарь</a:t>
            </a:r>
            <a:r>
              <a:rPr lang="en-US" sz="7600" u="none" strike="noStrike" cap="none" dirty="0">
                <a:solidFill>
                  <a:srgbClr val="FFD966"/>
                </a:solidFill>
                <a:latin typeface="Arial" charset="0"/>
                <a:ea typeface="Arial" charset="0"/>
                <a:cs typeface="Arial" charset="0"/>
                <a:sym typeface="Cabin"/>
              </a:rPr>
              <a:t> Tracebacks</a:t>
            </a:r>
          </a:p>
        </p:txBody>
      </p:sp>
      <p:sp>
        <p:nvSpPr>
          <p:cNvPr id="379" name="Shape 379"/>
          <p:cNvSpPr txBox="1">
            <a:spLocks noGrp="1"/>
          </p:cNvSpPr>
          <p:nvPr>
            <p:ph idx="1"/>
          </p:nvPr>
        </p:nvSpPr>
        <p:spPr>
          <a:xfrm>
            <a:off x="1155700" y="2603501"/>
            <a:ext cx="13931900" cy="2183450"/>
          </a:xfrm>
          <a:prstGeom prst="rect">
            <a:avLst/>
          </a:prstGeom>
          <a:noFill/>
          <a:ln>
            <a:noFill/>
          </a:ln>
        </p:spPr>
        <p:txBody>
          <a:bodyPr lIns="38100" tIns="38100" rIns="38100" bIns="38100" anchor="ctr" anchorCtr="0">
            <a:noAutofit/>
          </a:bodyPr>
          <a:lstStyle/>
          <a:p>
            <a:r>
              <a:rPr lang="ru-RU" sz="3600" dirty="0"/>
              <a:t>Ссылка на ключ, которого нет в словаре, является ошибкой.</a:t>
            </a:r>
          </a:p>
          <a:p>
            <a:r>
              <a:rPr lang="ru-RU" sz="3600" dirty="0"/>
              <a:t>Мы можем использовать оператор </a:t>
            </a:r>
            <a:r>
              <a:rPr lang="ru-RU" sz="3600" dirty="0" err="1"/>
              <a:t>in</a:t>
            </a:r>
            <a:r>
              <a:rPr lang="ru-RU" sz="3600" dirty="0"/>
              <a:t>, чтобы узнать, есть ли ключ в словаре.</a:t>
            </a:r>
          </a:p>
        </p:txBody>
      </p:sp>
      <p:sp>
        <p:nvSpPr>
          <p:cNvPr id="380" name="Shape 380"/>
          <p:cNvSpPr txBox="1"/>
          <p:nvPr/>
        </p:nvSpPr>
        <p:spPr>
          <a:xfrm>
            <a:off x="3558496" y="5016471"/>
            <a:ext cx="9056699" cy="37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ccc =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rgbClr val="00FFFF"/>
                </a:solidFill>
                <a:latin typeface="Courier"/>
                <a:ea typeface="Courier"/>
                <a:cs typeface="Courier"/>
                <a:sym typeface="Courier New"/>
              </a:rPr>
              <a:t>()</a:t>
            </a:r>
          </a:p>
          <a:p>
            <a:pPr lvl="0">
              <a:buClr>
                <a:schemeClr val="lt1"/>
              </a:buClr>
              <a:buSzPct val="25000"/>
            </a:pPr>
            <a:r>
              <a:rPr lang="en-US" sz="3000" i="0" u="none" strike="noStrike" cap="none" dirty="0">
                <a:solidFill>
                  <a:schemeClr val="lt1"/>
                </a:solidFill>
                <a:latin typeface="Courier"/>
                <a:ea typeface="Courier"/>
                <a:cs typeface="Courier"/>
                <a:sym typeface="Courier New"/>
              </a:rPr>
              <a:t>&gt;&gt;&gt;</a:t>
            </a:r>
            <a:r>
              <a:rPr lang="en-US" sz="3000" i="0" u="none" strike="noStrike" cap="none" dirty="0">
                <a:solidFill>
                  <a:srgbClr val="FF0000"/>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FF66FF"/>
                </a:solidFill>
                <a:latin typeface="Courier"/>
                <a:ea typeface="Courier"/>
                <a:cs typeface="Courier"/>
                <a:sym typeface="Courier New"/>
              </a:rPr>
              <a:t>ccc['</a:t>
            </a:r>
            <a:r>
              <a:rPr lang="en-US" sz="3000" i="0" u="none" strike="noStrike" cap="none" dirty="0" err="1">
                <a:solidFill>
                  <a:srgbClr val="FF66FF"/>
                </a:solidFill>
                <a:latin typeface="Courier"/>
                <a:ea typeface="Courier"/>
                <a:cs typeface="Courier"/>
                <a:sym typeface="Courier New"/>
              </a:rPr>
              <a:t>csev</a:t>
            </a:r>
            <a:r>
              <a:rPr lang="en-US" sz="3000" i="0" u="none" strike="noStrike" cap="none" dirty="0">
                <a:solidFill>
                  <a:srgbClr val="FF66FF"/>
                </a:solidFill>
                <a:latin typeface="Courier"/>
                <a:ea typeface="Courier"/>
                <a:cs typeface="Courier"/>
                <a:sym typeface="Courier New"/>
              </a:rPr>
              <a:t>']</a:t>
            </a:r>
            <a:r>
              <a:rPr lang="en-US" sz="3000" dirty="0">
                <a:solidFill>
                  <a:srgbClr val="FFFF00"/>
                </a:solidFill>
                <a:latin typeface="Courier"/>
                <a:ea typeface="Courier"/>
                <a:cs typeface="Courier"/>
                <a:sym typeface="Courier New"/>
              </a:rPr>
              <a:t>)</a:t>
            </a:r>
            <a:endParaRPr lang="en-US" sz="3000" i="0" u="none" strike="noStrike" cap="none" dirty="0">
              <a:solidFill>
                <a:srgbClr val="FF66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err="1">
                <a:solidFill>
                  <a:schemeClr val="lt1"/>
                </a:solidFill>
                <a:latin typeface="Courier"/>
                <a:ea typeface="Courier"/>
                <a:cs typeface="Courier"/>
                <a:sym typeface="Courier New"/>
              </a:rPr>
              <a:t>Traceback</a:t>
            </a:r>
            <a:r>
              <a:rPr lang="en-US" sz="3000" i="0" u="none" strike="noStrike" cap="none" dirty="0">
                <a:solidFill>
                  <a:schemeClr val="lt1"/>
                </a:solidFill>
                <a:latin typeface="Courier"/>
                <a:ea typeface="Courier"/>
                <a:cs typeface="Courier"/>
                <a:sym typeface="Courier New"/>
              </a:rPr>
              <a:t> (most recent call last):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File "&lt;</a:t>
            </a:r>
            <a:r>
              <a:rPr lang="en-US" sz="3000" i="0" u="none" strike="noStrike" cap="none" dirty="0" err="1">
                <a:solidFill>
                  <a:schemeClr val="lt1"/>
                </a:solidFill>
                <a:latin typeface="Courier"/>
                <a:ea typeface="Courier"/>
                <a:cs typeface="Courier"/>
                <a:sym typeface="Courier New"/>
              </a:rPr>
              <a:t>stdin</a:t>
            </a:r>
            <a:r>
              <a:rPr lang="en-US" sz="3000" i="0" u="none" strike="noStrike" cap="none" dirty="0">
                <a:solidFill>
                  <a:schemeClr val="lt1"/>
                </a:solidFill>
                <a:latin typeface="Courier"/>
                <a:ea typeface="Courier"/>
                <a:cs typeface="Courier"/>
                <a:sym typeface="Courier New"/>
              </a:rPr>
              <a:t>&gt;", line 1, in &lt;module&gt;</a:t>
            </a:r>
          </a:p>
          <a:p>
            <a:pPr marL="0" marR="0" lvl="0" indent="0" algn="l" rtl="0">
              <a:lnSpc>
                <a:spcPct val="100000"/>
              </a:lnSpc>
              <a:spcBef>
                <a:spcPts val="0"/>
              </a:spcBef>
              <a:spcAft>
                <a:spcPts val="0"/>
              </a:spcAft>
              <a:buClr>
                <a:srgbClr val="FF66FF"/>
              </a:buClr>
              <a:buSzPct val="25000"/>
              <a:buFont typeface="Cabin"/>
              <a:buNone/>
            </a:pPr>
            <a:r>
              <a:rPr lang="en-US" sz="3000" i="0" u="none" strike="noStrike" cap="none" dirty="0" err="1">
                <a:solidFill>
                  <a:srgbClr val="FF66FF"/>
                </a:solidFill>
                <a:latin typeface="Courier"/>
                <a:ea typeface="Courier"/>
                <a:cs typeface="Courier"/>
                <a:sym typeface="Courier New"/>
              </a:rPr>
              <a:t>KeyError</a:t>
            </a:r>
            <a:r>
              <a:rPr lang="en-US" sz="3000" i="0" u="none" strike="noStrike" cap="none" dirty="0">
                <a:solidFill>
                  <a:srgbClr val="FF66FF"/>
                </a:solidFill>
                <a:latin typeface="Courier"/>
                <a:ea typeface="Courier"/>
                <a:cs typeface="Courier"/>
                <a:sym typeface="Courier New"/>
              </a:rPr>
              <a:t>: '</a:t>
            </a:r>
            <a:r>
              <a:rPr lang="en-US" sz="3000" i="0" u="none" strike="noStrike" cap="none" dirty="0" err="1">
                <a:solidFill>
                  <a:srgbClr val="FF66FF"/>
                </a:solidFill>
                <a:latin typeface="Courier"/>
                <a:ea typeface="Courier"/>
                <a:cs typeface="Courier"/>
                <a:sym typeface="Courier New"/>
              </a:rPr>
              <a:t>csev</a:t>
            </a:r>
            <a:r>
              <a:rPr lang="en-US" sz="3000" i="0" u="none" strike="noStrike" cap="none" dirty="0">
                <a:solidFill>
                  <a:srgbClr val="FF66FF"/>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ccc</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False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1155700" y="789709"/>
            <a:ext cx="13655819"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7600" u="none" strike="noStrike" cap="none" dirty="0">
                <a:solidFill>
                  <a:srgbClr val="FFD966"/>
                </a:solidFill>
                <a:latin typeface="Arial" charset="0"/>
                <a:ea typeface="Arial" charset="0"/>
                <a:cs typeface="Arial" charset="0"/>
                <a:sym typeface="Cabin"/>
              </a:rPr>
              <a:t>Когда мы видим новое имя</a:t>
            </a:r>
            <a:endParaRPr lang="en-US" sz="7600" u="none" strike="noStrike" cap="none" dirty="0">
              <a:solidFill>
                <a:srgbClr val="FFD966"/>
              </a:solidFill>
              <a:latin typeface="Arial" charset="0"/>
              <a:ea typeface="Arial" charset="0"/>
              <a:cs typeface="Arial" charset="0"/>
              <a:sym typeface="Cabin"/>
            </a:endParaRPr>
          </a:p>
        </p:txBody>
      </p:sp>
      <p:sp>
        <p:nvSpPr>
          <p:cNvPr id="386" name="Shape 386"/>
          <p:cNvSpPr txBox="1">
            <a:spLocks noGrp="1"/>
          </p:cNvSpPr>
          <p:nvPr>
            <p:ph idx="1"/>
          </p:nvPr>
        </p:nvSpPr>
        <p:spPr>
          <a:xfrm>
            <a:off x="1533281" y="2587076"/>
            <a:ext cx="13089396" cy="1582650"/>
          </a:xfrm>
          <a:prstGeom prst="rect">
            <a:avLst/>
          </a:prstGeom>
          <a:noFill/>
          <a:ln>
            <a:noFill/>
          </a:ln>
        </p:spPr>
        <p:txBody>
          <a:bodyPr lIns="38100" tIns="38100" rIns="38100" bIns="38100" anchor="ctr" anchorCtr="0">
            <a:noAutofit/>
          </a:bodyPr>
          <a:lstStyle/>
          <a:p>
            <a:r>
              <a:rPr lang="ru-RU" dirty="0"/>
              <a:t>Когда мы встречаем новое имя, нам нужно добавить новую запись в словарь, и если это второй или более поздний раз, когда мы видели имя, мы просто добавляем единицу к счетчику в словаре под этим именем.</a:t>
            </a:r>
          </a:p>
        </p:txBody>
      </p:sp>
      <p:sp>
        <p:nvSpPr>
          <p:cNvPr id="387" name="Shape 387"/>
          <p:cNvSpPr txBox="1"/>
          <p:nvPr/>
        </p:nvSpPr>
        <p:spPr>
          <a:xfrm>
            <a:off x="750938" y="4478400"/>
            <a:ext cx="10349474" cy="34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chemeClr val="lt1"/>
                </a:solidFill>
                <a:latin typeface="Courier"/>
                <a:ea typeface="Courier"/>
                <a:cs typeface="Courier"/>
                <a:sym typeface="Courier New"/>
              </a:rPr>
              <a:t> = </a:t>
            </a:r>
            <a:r>
              <a:rPr lang="en-US" sz="2600" i="0" u="none" strike="noStrike" cap="none" dirty="0" err="1">
                <a:solidFill>
                  <a:srgbClr val="FF00FF"/>
                </a:solidFill>
                <a:latin typeface="Courier"/>
                <a:ea typeface="Courier"/>
                <a:cs typeface="Courier"/>
                <a:sym typeface="Courier New"/>
              </a:rPr>
              <a:t>dict</a:t>
            </a:r>
            <a:r>
              <a:rPr lang="en-US" sz="26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600" i="0" u="none" strike="noStrike" cap="none" dirty="0">
                <a:solidFill>
                  <a:srgbClr val="00FF00"/>
                </a:solidFill>
                <a:latin typeface="Courier"/>
                <a:ea typeface="Courier"/>
                <a:cs typeface="Courier"/>
                <a:sym typeface="Courier New"/>
              </a:rPr>
              <a:t>names</a:t>
            </a:r>
            <a:r>
              <a:rPr lang="en-US" sz="2600" i="0" u="none" strike="noStrike" cap="none" dirty="0">
                <a:solidFill>
                  <a:schemeClr val="lt1"/>
                </a:solidFill>
                <a:latin typeface="Courier"/>
                <a:ea typeface="Courier"/>
                <a:cs typeface="Courier"/>
                <a:sym typeface="Courier New"/>
              </a:rPr>
              <a:t> = ['</a:t>
            </a:r>
            <a:r>
              <a:rPr lang="en-US" sz="2600" i="0" u="none" strike="noStrike" cap="none" dirty="0" err="1">
                <a:solidFill>
                  <a:schemeClr val="lt1"/>
                </a:solidFill>
                <a:latin typeface="Courier"/>
                <a:ea typeface="Courier"/>
                <a:cs typeface="Courier"/>
                <a:sym typeface="Courier New"/>
              </a:rPr>
              <a:t>csev</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cwen</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csev</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zqian</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cwen</a:t>
            </a:r>
            <a:r>
              <a:rPr lang="en-US" sz="26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600" i="0" u="none" strike="noStrike" cap="none" dirty="0">
                <a:solidFill>
                  <a:srgbClr val="FFFF00"/>
                </a:solidFill>
                <a:latin typeface="Courier"/>
                <a:ea typeface="Courier"/>
                <a:cs typeface="Courier"/>
                <a:sym typeface="Courier New"/>
              </a:rPr>
              <a:t>for</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in</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names</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 if </a:t>
            </a:r>
            <a:r>
              <a:rPr lang="en-US" sz="2600" i="0" u="none" strike="noStrike" cap="none" dirty="0">
                <a:solidFill>
                  <a:srgbClr val="00FF00"/>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not in</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else</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600" i="0" u="none" strike="noStrike" cap="none" dirty="0">
                <a:solidFill>
                  <a:srgbClr val="FFFF00"/>
                </a:solidFill>
                <a:latin typeface="Courier"/>
                <a:ea typeface="Courier"/>
                <a:cs typeface="Courier"/>
                <a:sym typeface="Courier New"/>
              </a:rPr>
              <a:t>print(</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FFFF00"/>
                </a:solidFill>
                <a:latin typeface="Courier"/>
                <a:ea typeface="Courier"/>
                <a:cs typeface="Courier"/>
                <a:sym typeface="Courier New"/>
              </a:rPr>
              <a:t>)</a:t>
            </a:r>
          </a:p>
        </p:txBody>
      </p:sp>
      <p:sp>
        <p:nvSpPr>
          <p:cNvPr id="388" name="Shape 388"/>
          <p:cNvSpPr txBox="1"/>
          <p:nvPr/>
        </p:nvSpPr>
        <p:spPr>
          <a:xfrm>
            <a:off x="9817102" y="5737993"/>
            <a:ext cx="6654205"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csev</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 </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zqian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1,</a:t>
            </a:r>
            <a:r>
              <a:rPr lang="en-US" sz="3200" u="none" strike="noStrike" cap="none" dirty="0">
                <a:solidFill>
                  <a:srgbClr val="00FFFF"/>
                </a:solidFill>
                <a:latin typeface="Arial" charset="0"/>
                <a:ea typeface="Arial" charset="0"/>
                <a:cs typeface="Arial" charset="0"/>
                <a:sym typeface="Cabin"/>
              </a:rPr>
              <a:t> '</a:t>
            </a:r>
            <a:r>
              <a:rPr lang="en-US" sz="3200" u="none" strike="noStrike" cap="none" dirty="0" err="1">
                <a:solidFill>
                  <a:srgbClr val="00FFFF"/>
                </a:solidFill>
                <a:latin typeface="Arial" charset="0"/>
                <a:ea typeface="Arial" charset="0"/>
                <a:cs typeface="Arial" charset="0"/>
                <a:sym typeface="Cabin"/>
              </a:rPr>
              <a:t>cwen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a:t>
            </a:r>
          </a:p>
        </p:txBody>
      </p:sp>
      <p:pic>
        <p:nvPicPr>
          <p:cNvPr id="6" name="Shape 370"/>
          <p:cNvPicPr preferRelativeResize="0"/>
          <p:nvPr/>
        </p:nvPicPr>
        <p:blipFill rotWithShape="1">
          <a:blip r:embed="rId3">
            <a:alphaModFix/>
          </a:blip>
          <a:srcRect/>
          <a:stretch/>
        </p:blipFill>
        <p:spPr>
          <a:xfrm>
            <a:off x="11100411" y="6550800"/>
            <a:ext cx="3987189" cy="22692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7600" u="none" strike="noStrike" cap="none" dirty="0">
                <a:solidFill>
                  <a:srgbClr val="FFD966"/>
                </a:solidFill>
                <a:latin typeface="Arial" charset="0"/>
                <a:ea typeface="Arial" charset="0"/>
                <a:cs typeface="Arial" charset="0"/>
                <a:sym typeface="Cabin"/>
              </a:rPr>
              <a:t>Метод</a:t>
            </a:r>
            <a:r>
              <a:rPr lang="en-US" sz="7600" u="none" strike="noStrike" cap="none" dirty="0">
                <a:solidFill>
                  <a:srgbClr val="FFFF00"/>
                </a:solidFill>
                <a:latin typeface="Arial" charset="0"/>
                <a:ea typeface="Arial" charset="0"/>
                <a:cs typeface="Arial" charset="0"/>
                <a:sym typeface="Cabin"/>
              </a:rPr>
              <a:t> </a:t>
            </a:r>
            <a:r>
              <a:rPr lang="en-US" sz="7600" u="none" strike="noStrike" cap="none" dirty="0">
                <a:solidFill>
                  <a:srgbClr val="FF00FF"/>
                </a:solidFill>
                <a:latin typeface="Arial" charset="0"/>
                <a:ea typeface="Arial" charset="0"/>
                <a:cs typeface="Arial" charset="0"/>
                <a:sym typeface="Cabin"/>
              </a:rPr>
              <a:t>get</a:t>
            </a:r>
            <a:r>
              <a:rPr lang="en-US" sz="7600" u="none" strike="noStrike" cap="none" dirty="0">
                <a:solidFill>
                  <a:srgbClr val="FFFF00"/>
                </a:solidFill>
                <a:latin typeface="Arial" charset="0"/>
                <a:ea typeface="Arial" charset="0"/>
                <a:cs typeface="Arial" charset="0"/>
                <a:sym typeface="Cabin"/>
              </a:rPr>
              <a:t> </a:t>
            </a:r>
            <a:r>
              <a:rPr lang="ru-RU" sz="7600" u="none" strike="noStrike" cap="none" dirty="0">
                <a:solidFill>
                  <a:srgbClr val="FFFF00"/>
                </a:solidFill>
                <a:latin typeface="Arial" charset="0"/>
                <a:ea typeface="Arial" charset="0"/>
                <a:cs typeface="Arial" charset="0"/>
                <a:sym typeface="Cabin"/>
              </a:rPr>
              <a:t>для словарей</a:t>
            </a:r>
            <a:endParaRPr lang="en-US" sz="7600" u="none" strike="noStrike" cap="none" dirty="0">
              <a:solidFill>
                <a:srgbClr val="FFD966"/>
              </a:solidFill>
              <a:latin typeface="Arial" charset="0"/>
              <a:ea typeface="Arial" charset="0"/>
              <a:cs typeface="Arial" charset="0"/>
              <a:sym typeface="Cabin"/>
            </a:endParaRPr>
          </a:p>
        </p:txBody>
      </p:sp>
      <p:sp>
        <p:nvSpPr>
          <p:cNvPr id="394" name="Shape 394"/>
          <p:cNvSpPr txBox="1">
            <a:spLocks noGrp="1"/>
          </p:cNvSpPr>
          <p:nvPr>
            <p:ph idx="1"/>
          </p:nvPr>
        </p:nvSpPr>
        <p:spPr>
          <a:xfrm>
            <a:off x="1029839" y="2603500"/>
            <a:ext cx="7505776" cy="4038499"/>
          </a:xfrm>
          <a:prstGeom prst="rect">
            <a:avLst/>
          </a:prstGeom>
          <a:noFill/>
          <a:ln>
            <a:noFill/>
          </a:ln>
        </p:spPr>
        <p:txBody>
          <a:bodyPr lIns="38100" tIns="38100" rIns="38100" bIns="38100" anchor="ctr" anchorCtr="0">
            <a:noAutofit/>
          </a:bodyPr>
          <a:lstStyle/>
          <a:p>
            <a:r>
              <a:rPr lang="ru-RU" sz="3200" dirty="0"/>
              <a:t>Шаблон проверки, чтобы увидеть, есть ли ключ уже в словаре, и принятие значения по умолчанию, если ключа нет, настолько распространен, что существует метод под названием </a:t>
            </a:r>
            <a:r>
              <a:rPr lang="ru-RU" sz="3200" dirty="0" err="1"/>
              <a:t>get</a:t>
            </a:r>
            <a:r>
              <a:rPr lang="ru-RU" sz="3200" dirty="0"/>
              <a:t> (), который делает это за нас.</a:t>
            </a:r>
          </a:p>
        </p:txBody>
      </p:sp>
      <p:sp>
        <p:nvSpPr>
          <p:cNvPr id="395" name="Shape 395"/>
          <p:cNvSpPr txBox="1"/>
          <p:nvPr/>
        </p:nvSpPr>
        <p:spPr>
          <a:xfrm>
            <a:off x="9232900" y="3070225"/>
            <a:ext cx="6502500" cy="2216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b="1" i="0" u="none" strike="noStrike" cap="none" dirty="0">
                <a:solidFill>
                  <a:schemeClr val="lt1"/>
                </a:solidFill>
                <a:latin typeface="Courier"/>
                <a:ea typeface="Courier"/>
                <a:cs typeface="Courier"/>
                <a:sym typeface="Courier New"/>
              </a:rPr>
              <a:t>   </a:t>
            </a:r>
            <a:r>
              <a:rPr lang="en-US" sz="3000" b="1" i="0" u="none" strike="noStrike" cap="none" dirty="0">
                <a:solidFill>
                  <a:srgbClr val="FFFF00"/>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if </a:t>
            </a:r>
            <a:r>
              <a:rPr lang="en-US" sz="3000" i="0" u="none" strike="noStrike" cap="none" dirty="0">
                <a:solidFill>
                  <a:srgbClr val="00FF00"/>
                </a:solidFill>
                <a:latin typeface="Courier"/>
                <a:ea typeface="Courier"/>
                <a:cs typeface="Courier"/>
                <a:sym typeface="Courier New"/>
              </a:rPr>
              <a:t>name</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x =</a:t>
            </a:r>
            <a:r>
              <a:rPr lang="en-US" sz="3000" i="0" u="none" strike="noStrike" cap="none" dirty="0">
                <a:solidFill>
                  <a:srgbClr val="00FF00"/>
                </a:solidFill>
                <a:latin typeface="Courier"/>
                <a:ea typeface="Courier"/>
                <a:cs typeface="Courier"/>
                <a:sym typeface="Courier New"/>
              </a:rPr>
              <a:t> counts</a:t>
            </a:r>
            <a:r>
              <a:rPr lang="en-US" sz="3000" i="0" u="none" strike="noStrike" cap="none" dirty="0">
                <a:solidFill>
                  <a:srgbClr val="00FFFF"/>
                </a:solidFill>
                <a:latin typeface="Courier"/>
                <a:ea typeface="Courier"/>
                <a:cs typeface="Courier"/>
                <a:sym typeface="Courier New"/>
              </a:rPr>
              <a:t>[name]</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else</a:t>
            </a:r>
            <a:r>
              <a:rPr lang="en-US" sz="30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x =</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0</a:t>
            </a:r>
          </a:p>
        </p:txBody>
      </p:sp>
      <p:sp>
        <p:nvSpPr>
          <p:cNvPr id="396" name="Shape 396"/>
          <p:cNvSpPr txBox="1"/>
          <p:nvPr/>
        </p:nvSpPr>
        <p:spPr>
          <a:xfrm>
            <a:off x="10060013" y="6019800"/>
            <a:ext cx="6044400" cy="622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000" i="0" u="none" strike="noStrike" cap="none" dirty="0">
                <a:solidFill>
                  <a:srgbClr val="FFFF00"/>
                </a:solidFill>
                <a:latin typeface="Courier"/>
                <a:ea typeface="Courier"/>
                <a:cs typeface="Courier"/>
                <a:sym typeface="Courier New"/>
              </a:rPr>
              <a:t>x = </a:t>
            </a:r>
            <a:r>
              <a:rPr lang="en-US" sz="3000" i="0" u="none" strike="noStrike" cap="none" dirty="0" err="1">
                <a:solidFill>
                  <a:srgbClr val="00FF00"/>
                </a:solidFill>
                <a:latin typeface="Courier"/>
                <a:ea typeface="Courier"/>
                <a:cs typeface="Courier"/>
                <a:sym typeface="Courier New"/>
              </a:rPr>
              <a:t>counts</a:t>
            </a:r>
            <a:r>
              <a:rPr lang="en-US" sz="3000" i="0" u="none" strike="noStrike" cap="none" dirty="0" err="1">
                <a:solidFill>
                  <a:srgbClr val="FF00FF"/>
                </a:solidFill>
                <a:latin typeface="Courier"/>
                <a:ea typeface="Courier"/>
                <a:cs typeface="Courier"/>
                <a:sym typeface="Courier New"/>
              </a:rPr>
              <a:t>.get</a:t>
            </a:r>
            <a:r>
              <a:rPr lang="en-US" sz="3000" i="0" u="none" strike="noStrike" cap="none" dirty="0">
                <a:solidFill>
                  <a:schemeClr val="lt1"/>
                </a:solidFill>
                <a:latin typeface="Courier"/>
                <a:ea typeface="Courier"/>
                <a:cs typeface="Courier"/>
                <a:sym typeface="Courier New"/>
              </a:rPr>
              <a:t>(</a:t>
            </a:r>
            <a:r>
              <a:rPr lang="en-US" sz="3000" i="0" u="none" strike="noStrike" cap="none" dirty="0">
                <a:solidFill>
                  <a:srgbClr val="00FFFF"/>
                </a:solidFill>
                <a:latin typeface="Courier"/>
                <a:ea typeface="Courier"/>
                <a:cs typeface="Courier"/>
                <a:sym typeface="Courier New"/>
              </a:rPr>
              <a:t>name</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0</a:t>
            </a:r>
            <a:r>
              <a:rPr lang="en-US" sz="3000" i="0" u="none" strike="noStrike" cap="none" dirty="0">
                <a:solidFill>
                  <a:schemeClr val="lt1"/>
                </a:solidFill>
                <a:latin typeface="Courier"/>
                <a:ea typeface="Courier"/>
                <a:cs typeface="Courier"/>
                <a:sym typeface="Courier New"/>
              </a:rPr>
              <a:t>)</a:t>
            </a:r>
          </a:p>
        </p:txBody>
      </p:sp>
      <p:sp>
        <p:nvSpPr>
          <p:cNvPr id="397" name="Shape 397"/>
          <p:cNvSpPr txBox="1"/>
          <p:nvPr/>
        </p:nvSpPr>
        <p:spPr>
          <a:xfrm>
            <a:off x="1003250" y="6980313"/>
            <a:ext cx="7118400" cy="1143000"/>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Default value if key does not exist (and no </a:t>
            </a:r>
            <a:r>
              <a:rPr lang="en-US" sz="3600" u="none" strike="noStrike" cap="none" dirty="0" err="1">
                <a:solidFill>
                  <a:srgbClr val="FF7F00"/>
                </a:solidFill>
                <a:latin typeface="Arial" charset="0"/>
                <a:ea typeface="Arial" charset="0"/>
                <a:cs typeface="Arial" charset="0"/>
                <a:sym typeface="Cabin"/>
              </a:rPr>
              <a:t>Traceback</a:t>
            </a:r>
            <a:r>
              <a:rPr lang="en-US" sz="3600" u="none" strike="noStrike" cap="none" dirty="0">
                <a:solidFill>
                  <a:srgbClr val="FF7F00"/>
                </a:solidFill>
                <a:latin typeface="Arial" charset="0"/>
                <a:ea typeface="Arial" charset="0"/>
                <a:cs typeface="Arial" charset="0"/>
                <a:sym typeface="Cabin"/>
              </a:rPr>
              <a:t>).</a:t>
            </a:r>
          </a:p>
        </p:txBody>
      </p:sp>
      <p:sp>
        <p:nvSpPr>
          <p:cNvPr id="398" name="Shape 398"/>
          <p:cNvSpPr txBox="1"/>
          <p:nvPr/>
        </p:nvSpPr>
        <p:spPr>
          <a:xfrm>
            <a:off x="9232900" y="7375475"/>
            <a:ext cx="6741359"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csev</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 </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zqian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1,</a:t>
            </a:r>
            <a:r>
              <a:rPr lang="en-US" sz="3200" u="none" strike="noStrike" cap="none" dirty="0">
                <a:solidFill>
                  <a:srgbClr val="00FFFF"/>
                </a:solidFill>
                <a:latin typeface="Arial" charset="0"/>
                <a:ea typeface="Arial" charset="0"/>
                <a:cs typeface="Arial" charset="0"/>
                <a:sym typeface="Cabin"/>
              </a:rPr>
              <a:t> '</a:t>
            </a:r>
            <a:r>
              <a:rPr lang="en-US" sz="3200" u="none" strike="noStrike" cap="none" dirty="0" err="1">
                <a:solidFill>
                  <a:srgbClr val="00FFFF"/>
                </a:solidFill>
                <a:latin typeface="Arial" charset="0"/>
                <a:ea typeface="Arial" charset="0"/>
                <a:cs typeface="Arial" charset="0"/>
                <a:sym typeface="Cabin"/>
              </a:rPr>
              <a:t>cwen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7600" u="none" strike="noStrike" cap="none" dirty="0">
                <a:solidFill>
                  <a:srgbClr val="FFD966"/>
                </a:solidFill>
                <a:latin typeface="Arial" charset="0"/>
                <a:ea typeface="Arial" charset="0"/>
                <a:cs typeface="Arial" charset="0"/>
                <a:sym typeface="Cabin"/>
              </a:rPr>
              <a:t>Упрощенный подсчет с помощью </a:t>
            </a:r>
            <a:r>
              <a:rPr lang="en-US" sz="7600" u="none" strike="noStrike" cap="none" dirty="0">
                <a:solidFill>
                  <a:srgbClr val="FF00FF"/>
                </a:solidFill>
                <a:latin typeface="Arial" charset="0"/>
                <a:ea typeface="Arial" charset="0"/>
                <a:cs typeface="Arial" charset="0"/>
                <a:sym typeface="Cabin"/>
              </a:rPr>
              <a:t>get()</a:t>
            </a:r>
          </a:p>
        </p:txBody>
      </p:sp>
      <p:sp>
        <p:nvSpPr>
          <p:cNvPr id="404" name="Shape 404"/>
          <p:cNvSpPr txBox="1">
            <a:spLocks noGrp="1"/>
          </p:cNvSpPr>
          <p:nvPr>
            <p:ph idx="1"/>
          </p:nvPr>
        </p:nvSpPr>
        <p:spPr>
          <a:xfrm>
            <a:off x="1155700" y="2832068"/>
            <a:ext cx="13931900" cy="1457272"/>
          </a:xfrm>
          <a:prstGeom prst="rect">
            <a:avLst/>
          </a:prstGeom>
          <a:noFill/>
          <a:ln>
            <a:noFill/>
          </a:ln>
        </p:spPr>
        <p:txBody>
          <a:bodyPr lIns="38100" tIns="38100" rIns="38100" bIns="38100" anchor="ctr" anchorCtr="0">
            <a:noAutofit/>
          </a:bodyPr>
          <a:lstStyle/>
          <a:p>
            <a:r>
              <a:rPr lang="ru-RU" sz="3200" dirty="0"/>
              <a:t>Мы можем использовать </a:t>
            </a:r>
            <a:r>
              <a:rPr lang="ru-RU" sz="3200" dirty="0" err="1"/>
              <a:t>get</a:t>
            </a:r>
            <a:r>
              <a:rPr lang="ru-RU" sz="3200" dirty="0"/>
              <a:t> () и предоставить нулевое значение по умолчанию, когда ключа еще нет в словаре, а затем просто добавить один</a:t>
            </a:r>
          </a:p>
        </p:txBody>
      </p:sp>
      <p:sp>
        <p:nvSpPr>
          <p:cNvPr id="405" name="Shape 405"/>
          <p:cNvSpPr txBox="1"/>
          <p:nvPr/>
        </p:nvSpPr>
        <p:spPr>
          <a:xfrm>
            <a:off x="1698775" y="4562481"/>
            <a:ext cx="10558500" cy="2155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FF00FF"/>
                </a:solidFill>
                <a:latin typeface="Courier"/>
                <a:ea typeface="Courier"/>
                <a:cs typeface="Courier"/>
                <a:sym typeface="Courier New"/>
              </a:rPr>
              <a:t>dict</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zqian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for</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in</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00FFFF"/>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00FF00"/>
                </a:solidFill>
                <a:latin typeface="Courier"/>
                <a:ea typeface="Courier"/>
                <a:cs typeface="Courier"/>
                <a:sym typeface="Courier New"/>
              </a:rPr>
              <a:t>counts</a:t>
            </a:r>
            <a:r>
              <a:rPr lang="en-US" sz="2800" i="0" u="none" strike="noStrike" cap="none" dirty="0" err="1">
                <a:solidFill>
                  <a:srgbClr val="FF00FF"/>
                </a:solidFill>
                <a:latin typeface="Courier"/>
                <a:ea typeface="Courier"/>
                <a:cs typeface="Courier"/>
                <a:sym typeface="Courier New"/>
              </a:rPr>
              <a:t>.get</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00FFFF"/>
                </a:solidFill>
                <a:latin typeface="Courier"/>
                <a:ea typeface="Courier"/>
                <a:cs typeface="Courier"/>
                <a:sym typeface="Courier New"/>
              </a:rPr>
              <a:t>name, </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FF"/>
                </a:solidFill>
                <a:latin typeface="Courier"/>
                <a:ea typeface="Courier"/>
                <a:cs typeface="Courier"/>
                <a:sym typeface="Courier New"/>
              </a:rPr>
              <a:t>)</a:t>
            </a:r>
            <a:r>
              <a:rPr lang="en-US" sz="28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print(</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FFFF00"/>
                </a:solidFill>
                <a:latin typeface="Courier"/>
                <a:ea typeface="Courier"/>
                <a:cs typeface="Courier"/>
                <a:sym typeface="Courier New"/>
              </a:rPr>
              <a:t>)</a:t>
            </a:r>
          </a:p>
        </p:txBody>
      </p:sp>
      <p:sp>
        <p:nvSpPr>
          <p:cNvPr id="406" name="Shape 406"/>
          <p:cNvSpPr txBox="1"/>
          <p:nvPr/>
        </p:nvSpPr>
        <p:spPr>
          <a:xfrm>
            <a:off x="6851650" y="7640632"/>
            <a:ext cx="1466850"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Default</a:t>
            </a:r>
          </a:p>
        </p:txBody>
      </p:sp>
      <p:cxnSp>
        <p:nvCxnSpPr>
          <p:cNvPr id="407" name="Shape 407"/>
          <p:cNvCxnSpPr/>
          <p:nvPr/>
        </p:nvCxnSpPr>
        <p:spPr>
          <a:xfrm flipH="1">
            <a:off x="7921474" y="6308857"/>
            <a:ext cx="1405200" cy="1411200"/>
          </a:xfrm>
          <a:prstGeom prst="straightConnector1">
            <a:avLst/>
          </a:prstGeom>
          <a:noFill/>
          <a:ln w="63500" cap="rnd" cmpd="sng">
            <a:solidFill>
              <a:srgbClr val="FF7F00"/>
            </a:solidFill>
            <a:prstDash val="solid"/>
            <a:miter/>
            <a:headEnd type="stealth" w="med" len="med"/>
            <a:tailEnd type="none" w="med" len="med"/>
          </a:ln>
        </p:spPr>
      </p:cxnSp>
      <p:sp>
        <p:nvSpPr>
          <p:cNvPr id="408" name="Shape 408"/>
          <p:cNvSpPr txBox="1"/>
          <p:nvPr/>
        </p:nvSpPr>
        <p:spPr>
          <a:xfrm>
            <a:off x="9004375" y="7424732"/>
            <a:ext cx="7118400"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'csev'</a:t>
            </a:r>
            <a:r>
              <a:rPr lang="en-US" sz="3200" u="none" strike="noStrike" cap="none">
                <a:solidFill>
                  <a:srgbClr val="FF00FF"/>
                </a:solidFill>
                <a:latin typeface="Arial" charset="0"/>
                <a:ea typeface="Arial" charset="0"/>
                <a:cs typeface="Arial" charset="0"/>
                <a:sym typeface="Cabin"/>
              </a:rPr>
              <a:t>: 2, </a:t>
            </a:r>
            <a:r>
              <a:rPr lang="en-US" sz="3200" u="none" strike="noStrike" cap="none">
                <a:solidFill>
                  <a:srgbClr val="00FFFF"/>
                </a:solidFill>
                <a:latin typeface="Arial" charset="0"/>
                <a:ea typeface="Arial" charset="0"/>
                <a:cs typeface="Arial" charset="0"/>
                <a:sym typeface="Cabin"/>
              </a:rPr>
              <a:t>'zqian'</a:t>
            </a:r>
            <a:r>
              <a:rPr lang="en-US" sz="3200" u="none" strike="noStrike" cap="none">
                <a:solidFill>
                  <a:srgbClr val="FF00FF"/>
                </a:solidFill>
                <a:latin typeface="Arial" charset="0"/>
                <a:ea typeface="Arial" charset="0"/>
                <a:cs typeface="Arial" charset="0"/>
                <a:sym typeface="Cabin"/>
              </a:rPr>
              <a:t>: 1,</a:t>
            </a:r>
            <a:r>
              <a:rPr lang="en-US" sz="3200" u="none" strike="noStrike" cap="none">
                <a:solidFill>
                  <a:srgbClr val="00FFFF"/>
                </a:solidFill>
                <a:latin typeface="Arial" charset="0"/>
                <a:ea typeface="Arial" charset="0"/>
                <a:cs typeface="Arial" charset="0"/>
                <a:sym typeface="Cabin"/>
              </a:rPr>
              <a:t> 'cwen'</a:t>
            </a:r>
            <a:r>
              <a:rPr lang="en-US" sz="3200" u="none" strike="noStrike" cap="none">
                <a:solidFill>
                  <a:srgbClr val="FF00FF"/>
                </a:solidFill>
                <a:latin typeface="Arial" charset="0"/>
                <a:ea typeface="Arial" charset="0"/>
                <a:cs typeface="Arial" charset="0"/>
                <a:sym typeface="Cabin"/>
              </a:rPr>
              <a:t>: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Shape 413"/>
          <p:cNvPicPr preferRelativeResize="0"/>
          <p:nvPr/>
        </p:nvPicPr>
        <p:blipFill rotWithShape="1">
          <a:blip r:embed="rId3">
            <a:alphaModFix/>
          </a:blip>
          <a:srcRect/>
          <a:stretch/>
        </p:blipFill>
        <p:spPr>
          <a:xfrm>
            <a:off x="11260136" y="3187700"/>
            <a:ext cx="4638674" cy="3467099"/>
          </a:xfrm>
          <a:prstGeom prst="rect">
            <a:avLst/>
          </a:prstGeom>
          <a:noFill/>
          <a:ln>
            <a:noFill/>
          </a:ln>
        </p:spPr>
      </p:pic>
      <p:sp>
        <p:nvSpPr>
          <p:cNvPr id="414" name="Shape 414"/>
          <p:cNvSpPr txBox="1"/>
          <p:nvPr/>
        </p:nvSpPr>
        <p:spPr>
          <a:xfrm>
            <a:off x="3020973" y="7302601"/>
            <a:ext cx="10558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http://www.youtube.com/watch?v=EHJ9uYx5L58</a:t>
            </a:r>
          </a:p>
        </p:txBody>
      </p:sp>
      <p:sp>
        <p:nvSpPr>
          <p:cNvPr id="415" name="Shape 415"/>
          <p:cNvSpPr txBox="1"/>
          <p:nvPr/>
        </p:nvSpPr>
        <p:spPr>
          <a:xfrm>
            <a:off x="508000" y="3810000"/>
            <a:ext cx="10558462" cy="215423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FF00FF"/>
                </a:solidFill>
                <a:latin typeface="Courier"/>
                <a:ea typeface="Courier"/>
                <a:cs typeface="Courier"/>
                <a:sym typeface="Courier New"/>
              </a:rPr>
              <a:t>dict</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zqian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for</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in</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00FFFF"/>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00FF00"/>
                </a:solidFill>
                <a:latin typeface="Courier"/>
                <a:ea typeface="Courier"/>
                <a:cs typeface="Courier"/>
                <a:sym typeface="Courier New"/>
              </a:rPr>
              <a:t>counts</a:t>
            </a:r>
            <a:r>
              <a:rPr lang="en-US" sz="2800" i="0" u="none" strike="noStrike" cap="none" dirty="0" err="1">
                <a:solidFill>
                  <a:srgbClr val="FF00FF"/>
                </a:solidFill>
                <a:latin typeface="Courier"/>
                <a:ea typeface="Courier"/>
                <a:cs typeface="Courier"/>
                <a:sym typeface="Courier New"/>
              </a:rPr>
              <a:t>.get</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00FFFF"/>
                </a:solidFill>
                <a:latin typeface="Courier"/>
                <a:ea typeface="Courier"/>
                <a:cs typeface="Courier"/>
                <a:sym typeface="Courier New"/>
              </a:rPr>
              <a:t>name, </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FF"/>
                </a:solidFill>
                <a:latin typeface="Courier"/>
                <a:ea typeface="Courier"/>
                <a:cs typeface="Courier"/>
                <a:sym typeface="Courier New"/>
              </a:rPr>
              <a:t>)</a:t>
            </a:r>
            <a:r>
              <a:rPr lang="en-US" sz="28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print(</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FFFF00"/>
                </a:solidFill>
                <a:latin typeface="Courier"/>
                <a:ea typeface="Courier"/>
                <a:cs typeface="Courier"/>
                <a:sym typeface="Courier New"/>
              </a:rPr>
              <a:t>)</a:t>
            </a:r>
          </a:p>
        </p:txBody>
      </p:sp>
      <p:sp>
        <p:nvSpPr>
          <p:cNvPr id="416" name="Shape 416"/>
          <p:cNvSpPr txBox="1">
            <a:spLocks noGrp="1"/>
          </p:cNvSpPr>
          <p:nvPr>
            <p:ph type="title"/>
          </p:nvPr>
        </p:nvSpPr>
        <p:spPr>
          <a:xfrm>
            <a:off x="316523" y="768227"/>
            <a:ext cx="14766192" cy="2068757"/>
          </a:xfrm>
          <a:prstGeom prst="rect">
            <a:avLst/>
          </a:prstGeom>
          <a:noFill/>
          <a:ln>
            <a:noFill/>
          </a:ln>
        </p:spPr>
        <p:txBody>
          <a:bodyPr lIns="38100" tIns="38100" rIns="38100" bIns="38100" anchor="ctr" anchorCtr="0">
            <a:noAutofit/>
          </a:bodyPr>
          <a:lstStyle/>
          <a:p>
            <a:pPr lvl="0">
              <a:buClr>
                <a:srgbClr val="FFFF00"/>
              </a:buClr>
              <a:buSzPct val="25000"/>
            </a:pPr>
            <a:r>
              <a:rPr lang="ru-RU" sz="7600" dirty="0">
                <a:solidFill>
                  <a:srgbClr val="FFD966"/>
                </a:solidFill>
                <a:latin typeface="Arial" charset="0"/>
                <a:ea typeface="Arial" charset="0"/>
                <a:cs typeface="Arial" charset="0"/>
                <a:sym typeface="Cabin"/>
              </a:rPr>
              <a:t>Упрощенный подсчет с помощью </a:t>
            </a:r>
            <a:r>
              <a:rPr lang="en-US" sz="7600" dirty="0">
                <a:solidFill>
                  <a:srgbClr val="FF00FF"/>
                </a:solidFill>
                <a:latin typeface="Arial" charset="0"/>
                <a:ea typeface="Arial" charset="0"/>
                <a:cs typeface="Arial" charset="0"/>
                <a:sym typeface="Cabin"/>
              </a:rPr>
              <a:t>get()</a:t>
            </a:r>
            <a:endParaRPr lang="en-US" sz="7600" u="none" strike="noStrike" cap="none" dirty="0">
              <a:solidFill>
                <a:srgbClr val="FF00FF"/>
              </a:solidFill>
              <a:latin typeface="Arial" charset="0"/>
              <a:ea typeface="Arial" charset="0"/>
              <a:cs typeface="Arial" charset="0"/>
              <a:sym typeface="Cab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1840" y="1430907"/>
            <a:ext cx="10314042" cy="1261884"/>
          </a:xfrm>
          <a:prstGeom prst="rect">
            <a:avLst/>
          </a:prstGeom>
        </p:spPr>
        <p:txBody>
          <a:bodyPr wrap="none">
            <a:spAutoFit/>
          </a:bodyPr>
          <a:lstStyle/>
          <a:p>
            <a:r>
              <a:rPr lang="ru-RU" sz="7600" dirty="0">
                <a:solidFill>
                  <a:srgbClr val="FFD966"/>
                </a:solidFill>
                <a:latin typeface="Arial" charset="0"/>
                <a:ea typeface="Arial" charset="0"/>
                <a:cs typeface="Arial" charset="0"/>
                <a:sym typeface="Cabin"/>
              </a:rPr>
              <a:t>Подсчет слов в тексте</a:t>
            </a:r>
            <a:endParaRPr lang="en-US" dirty="0">
              <a:solidFill>
                <a:srgbClr val="FFD966"/>
              </a:solidFill>
            </a:endParaRPr>
          </a:p>
        </p:txBody>
      </p:sp>
    </p:spTree>
    <p:extLst>
      <p:ext uri="{BB962C8B-B14F-4D97-AF65-F5344CB8AC3E}">
        <p14:creationId xmlns:p14="http://schemas.microsoft.com/office/powerpoint/2010/main" val="389914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155700" y="789709"/>
            <a:ext cx="10403254"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7600" u="none" strike="noStrike" cap="none" dirty="0">
                <a:solidFill>
                  <a:srgbClr val="FFD966"/>
                </a:solidFill>
                <a:latin typeface="Arial" charset="0"/>
                <a:ea typeface="Arial" charset="0"/>
                <a:cs typeface="Arial" charset="0"/>
                <a:sym typeface="Cabin"/>
              </a:rPr>
              <a:t>Что такое коллекция</a:t>
            </a:r>
            <a:r>
              <a:rPr lang="en-US" sz="7600" u="none" strike="noStrike" cap="none" dirty="0">
                <a:solidFill>
                  <a:srgbClr val="FFD966"/>
                </a:solidFill>
                <a:latin typeface="Arial" charset="0"/>
                <a:ea typeface="Arial" charset="0"/>
                <a:cs typeface="Arial" charset="0"/>
                <a:sym typeface="Cabin"/>
              </a:rPr>
              <a:t>?</a:t>
            </a:r>
          </a:p>
        </p:txBody>
      </p:sp>
      <p:sp>
        <p:nvSpPr>
          <p:cNvPr id="213" name="Shape 213"/>
          <p:cNvSpPr txBox="1">
            <a:spLocks noGrp="1"/>
          </p:cNvSpPr>
          <p:nvPr>
            <p:ph idx="1"/>
          </p:nvPr>
        </p:nvSpPr>
        <p:spPr>
          <a:prstGeom prst="rect">
            <a:avLst/>
          </a:prstGeom>
          <a:noFill/>
          <a:ln>
            <a:noFill/>
          </a:ln>
        </p:spPr>
        <p:txBody>
          <a:bodyPr lIns="38100" tIns="38100" rIns="38100" bIns="38100" anchor="ctr" anchorCtr="0">
            <a:noAutofit/>
          </a:bodyPr>
          <a:lstStyle/>
          <a:p>
            <a:r>
              <a:rPr lang="ru-RU" sz="3600" dirty="0"/>
              <a:t>Коллекция хороша тем, что мы можем поместить в нее более одного значения и носить их все в одной удобной упаковке.</a:t>
            </a:r>
          </a:p>
          <a:p>
            <a:r>
              <a:rPr lang="ru-RU" sz="3600" dirty="0"/>
              <a:t>У нас есть набор значений в одной «переменной»</a:t>
            </a:r>
          </a:p>
          <a:p>
            <a:r>
              <a:rPr lang="ru-RU" sz="3600" dirty="0"/>
              <a:t>Мы делаем это, имея более одного места «в» переменной.</a:t>
            </a:r>
          </a:p>
          <a:p>
            <a:r>
              <a:rPr lang="ru-RU" sz="3600" dirty="0"/>
              <a:t>У нас есть способы найти разные места в переменной</a:t>
            </a:r>
          </a:p>
        </p:txBody>
      </p:sp>
      <p:pic>
        <p:nvPicPr>
          <p:cNvPr id="214" name="Shape 214"/>
          <p:cNvPicPr preferRelativeResize="0"/>
          <p:nvPr/>
        </p:nvPicPr>
        <p:blipFill rotWithShape="1">
          <a:blip r:embed="rId3">
            <a:alphaModFix/>
          </a:blip>
          <a:srcRect/>
          <a:stretch/>
        </p:blipFill>
        <p:spPr>
          <a:xfrm>
            <a:off x="12515849" y="860850"/>
            <a:ext cx="2357975" cy="1742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p:nvPr/>
        </p:nvSpPr>
        <p:spPr>
          <a:xfrm>
            <a:off x="250825" y="1149352"/>
            <a:ext cx="15303500" cy="2493961"/>
          </a:xfrm>
          <a:prstGeom prst="rect">
            <a:avLst/>
          </a:prstGeom>
          <a:noFill/>
          <a:ln>
            <a:noFill/>
          </a:ln>
        </p:spPr>
        <p:txBody>
          <a:bodyPr lIns="0" tIns="0" rIns="0" bIns="0" anchor="ctr" anchorCtr="0">
            <a:noAutofit/>
          </a:bodyPr>
          <a:lstStyle/>
          <a:p>
            <a:pPr algn="ctr"/>
            <a:r>
              <a:rPr lang="ru-RU" sz="2800" dirty="0">
                <a:solidFill>
                  <a:srgbClr val="92D050"/>
                </a:solidFill>
              </a:rPr>
              <a:t>Написание программ (или программирование) - очень творческое и полезное занятие. Вы можете писать программы по разным причинам, начиная от зарабатывания себе на жизнь и решения сложной задачи анализа данных и заканчивая получением удовольствия от помощи кому-то еще в решении проблемы. В этой книге предполагается, что каждый должен знать, как программировать, и что, как только вы научитесь программировать, вы поймете, что вы хотите делать со своими вновь обретенными навыками.</a:t>
            </a:r>
          </a:p>
        </p:txBody>
      </p:sp>
      <p:sp>
        <p:nvSpPr>
          <p:cNvPr id="422" name="Shape 422"/>
          <p:cNvSpPr txBox="1"/>
          <p:nvPr/>
        </p:nvSpPr>
        <p:spPr>
          <a:xfrm>
            <a:off x="469900" y="3643313"/>
            <a:ext cx="15303500" cy="2017711"/>
          </a:xfrm>
          <a:prstGeom prst="rect">
            <a:avLst/>
          </a:prstGeom>
          <a:noFill/>
          <a:ln>
            <a:noFill/>
          </a:ln>
        </p:spPr>
        <p:txBody>
          <a:bodyPr lIns="0" tIns="0" rIns="0" bIns="0" anchor="ctr" anchorCtr="0">
            <a:noAutofit/>
          </a:bodyPr>
          <a:lstStyle/>
          <a:p>
            <a:pPr algn="ctr"/>
            <a:r>
              <a:rPr lang="ru-RU" sz="2800" dirty="0">
                <a:solidFill>
                  <a:srgbClr val="FFFF00"/>
                </a:solidFill>
              </a:rPr>
              <a:t>В повседневной жизни нас окружают компьютеры, от ноутбуков до сотовых телефонов. Мы можем думать об этих компьютерах как о наших «личных помощниках», которые могут позаботиться о многих вещах от нашего имени. Аппаратное обеспечение наших современных компьютеров, по сути, построено так, чтобы нам постоянно задавали вопрос: «Что бы вы хотели, чтобы я сделал дальше?»</a:t>
            </a:r>
          </a:p>
        </p:txBody>
      </p:sp>
      <p:sp>
        <p:nvSpPr>
          <p:cNvPr id="423" name="Shape 423"/>
          <p:cNvSpPr txBox="1"/>
          <p:nvPr/>
        </p:nvSpPr>
        <p:spPr>
          <a:xfrm>
            <a:off x="469900" y="5599110"/>
            <a:ext cx="15303500" cy="2578099"/>
          </a:xfrm>
          <a:prstGeom prst="rect">
            <a:avLst/>
          </a:prstGeom>
          <a:noFill/>
          <a:ln>
            <a:noFill/>
          </a:ln>
        </p:spPr>
        <p:txBody>
          <a:bodyPr lIns="0" tIns="0" rIns="0" bIns="0" anchor="ctr" anchorCtr="0">
            <a:noAutofit/>
          </a:bodyPr>
          <a:lstStyle/>
          <a:p>
            <a:pPr algn="ctr"/>
            <a:r>
              <a:rPr lang="ru-RU" sz="2800" dirty="0">
                <a:solidFill>
                  <a:srgbClr val="00B0F0"/>
                </a:solidFill>
              </a:rPr>
              <a:t>Наши компьютеры быстры и обладают огромным объемом памяти и могли бы быть нам очень полезны, если бы мы знали язык, на котором нужно говорить, чтобы объяснять компьютеру, что мы хотим, чтобы он делал дальше. Если бы мы знали этот язык, мы могли бы приказать компьютеру выполнять повторяющиеся задачи от нашего имени. Интересно, что те вещи, на которые компьютеры способны лучше всего, часто оказываются скучными и утомляющими нас, людей.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155700" y="789709"/>
            <a:ext cx="1342327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7600" u="none" strike="noStrike" cap="none" dirty="0">
                <a:solidFill>
                  <a:srgbClr val="FFD966"/>
                </a:solidFill>
                <a:latin typeface="Arial" charset="0"/>
                <a:ea typeface="Arial" charset="0"/>
                <a:cs typeface="Arial" charset="0"/>
                <a:sym typeface="Cabin"/>
              </a:rPr>
              <a:t>Подсчет паттерна</a:t>
            </a:r>
            <a:endParaRPr lang="en-US" sz="7600" u="none" strike="noStrike" cap="none" dirty="0">
              <a:solidFill>
                <a:srgbClr val="FFD966"/>
              </a:solidFill>
              <a:latin typeface="Arial" charset="0"/>
              <a:ea typeface="Arial" charset="0"/>
              <a:cs typeface="Arial" charset="0"/>
              <a:sym typeface="Cabin"/>
            </a:endParaRPr>
          </a:p>
        </p:txBody>
      </p:sp>
      <p:sp>
        <p:nvSpPr>
          <p:cNvPr id="435" name="Shape 435"/>
          <p:cNvSpPr txBox="1"/>
          <p:nvPr/>
        </p:nvSpPr>
        <p:spPr>
          <a:xfrm>
            <a:off x="875400" y="2305400"/>
            <a:ext cx="11090100" cy="57241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'Enter a line of text:</a:t>
            </a:r>
            <a:r>
              <a:rPr lang="en-US" sz="3000" dirty="0">
                <a:solidFill>
                  <a:schemeClr val="lt1"/>
                </a:solidFill>
                <a:latin typeface="Courier"/>
                <a:ea typeface="Courier"/>
                <a:cs typeface="Courier"/>
                <a:sym typeface="Courier New"/>
              </a:rPr>
              <a:t>'</a:t>
            </a:r>
            <a:r>
              <a:rPr lang="en-US" sz="3000"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line = </a:t>
            </a:r>
            <a:r>
              <a:rPr lang="en-US" sz="3000" i="0" u="none" strike="noStrike" cap="none" dirty="0">
                <a:solidFill>
                  <a:srgbClr val="FF00FF"/>
                </a:solidFill>
                <a:latin typeface="Courier"/>
                <a:ea typeface="Courier"/>
                <a:cs typeface="Courier"/>
                <a:sym typeface="Courier New"/>
              </a:rPr>
              <a:t>input</a:t>
            </a:r>
            <a:r>
              <a:rPr lang="en-US" sz="30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words = </a:t>
            </a:r>
            <a:r>
              <a:rPr lang="en-US" sz="3000" i="0" u="none" strike="noStrike" cap="none" dirty="0" err="1">
                <a:solidFill>
                  <a:schemeClr val="lt1"/>
                </a:solidFill>
                <a:latin typeface="Courier"/>
                <a:ea typeface="Courier"/>
                <a:cs typeface="Courier"/>
                <a:sym typeface="Courier New"/>
              </a:rPr>
              <a:t>line.</a:t>
            </a:r>
            <a:r>
              <a:rPr lang="en-US" sz="3000" i="0" u="none" strike="noStrike" cap="none" dirty="0" err="1">
                <a:solidFill>
                  <a:srgbClr val="FF00FF"/>
                </a:solidFill>
                <a:latin typeface="Courier"/>
                <a:ea typeface="Courier"/>
                <a:cs typeface="Courier"/>
                <a:sym typeface="Courier New"/>
              </a:rPr>
              <a:t>split</a:t>
            </a:r>
            <a:r>
              <a:rPr lang="en-US" sz="30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a:cs typeface="Courier"/>
              <a:sym typeface="Courier New"/>
            </a:endParaRPr>
          </a:p>
          <a:p>
            <a:pPr>
              <a:buClr>
                <a:srgbClr val="FFFF00"/>
              </a:buClr>
              <a:buSzPct val="25000"/>
            </a:pP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'Words:', words</a:t>
            </a:r>
            <a:r>
              <a:rPr lang="en-US" sz="3000" dirty="0">
                <a:solidFill>
                  <a:srgbClr val="FFFF00"/>
                </a:solidFill>
                <a:latin typeface="Courier"/>
                <a:ea typeface="Courier"/>
                <a:cs typeface="Courier"/>
                <a:sym typeface="Courier New"/>
              </a:rPr>
              <a:t>)</a:t>
            </a:r>
            <a:endParaRPr lang="en-US" sz="3000"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3000" i="0" u="none" strike="noStrike" cap="none" dirty="0">
              <a:solidFill>
                <a:srgbClr val="FFFF00"/>
              </a:solidFill>
              <a:latin typeface="Courier"/>
              <a:ea typeface="Courier"/>
              <a:cs typeface="Courier"/>
              <a:sym typeface="Courier New"/>
            </a:endParaRPr>
          </a:p>
          <a:p>
            <a:pPr>
              <a:buClr>
                <a:srgbClr val="FFFF00"/>
              </a:buClr>
              <a:buSzPct val="25000"/>
            </a:pP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'Counting...</a:t>
            </a:r>
            <a:r>
              <a:rPr lang="en-US" sz="3000" dirty="0">
                <a:solidFill>
                  <a:schemeClr val="lt1"/>
                </a:solidFill>
                <a:latin typeface="Courier"/>
                <a:ea typeface="Courier"/>
                <a:cs typeface="Courier"/>
                <a:sym typeface="Courier New"/>
              </a:rPr>
              <a:t>'</a:t>
            </a:r>
            <a:r>
              <a:rPr lang="en-US" sz="3000" dirty="0">
                <a:solidFill>
                  <a:srgbClr val="FFFF00"/>
                </a:solidFill>
                <a:latin typeface="Courier"/>
                <a:ea typeface="Courier"/>
                <a:cs typeface="Courier"/>
                <a:sym typeface="Courier New"/>
              </a:rPr>
              <a:t>)</a:t>
            </a:r>
            <a:endParaRPr lang="en-US" sz="30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3000" i="0" u="none" strike="noStrike" cap="none" dirty="0">
                <a:solidFill>
                  <a:srgbClr val="FFFF00"/>
                </a:solidFill>
                <a:latin typeface="Courier"/>
                <a:ea typeface="Courier"/>
                <a:cs typeface="Courier"/>
                <a:sym typeface="Courier New"/>
              </a:rPr>
              <a:t>for</a:t>
            </a:r>
            <a:r>
              <a:rPr lang="en-US" sz="3000" i="0" u="none" strike="noStrike" cap="none" dirty="0">
                <a:solidFill>
                  <a:schemeClr val="lt1"/>
                </a:solidFill>
                <a:latin typeface="Courier"/>
                <a:ea typeface="Courier"/>
                <a:cs typeface="Courier"/>
                <a:sym typeface="Courier New"/>
              </a:rPr>
              <a:t> word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words:</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[word] = </a:t>
            </a:r>
            <a:r>
              <a:rPr lang="en-US" sz="3000" i="0" u="none" strike="noStrike" cap="none" dirty="0" err="1">
                <a:solidFill>
                  <a:srgbClr val="00FF00"/>
                </a:solidFill>
                <a:latin typeface="Courier"/>
                <a:ea typeface="Courier"/>
                <a:cs typeface="Courier"/>
                <a:sym typeface="Courier New"/>
              </a:rPr>
              <a:t>counts</a:t>
            </a:r>
            <a:r>
              <a:rPr lang="en-US" sz="3000" i="0" u="none" strike="noStrike" cap="none" dirty="0" err="1">
                <a:solidFill>
                  <a:schemeClr val="lt1"/>
                </a:solidFill>
                <a:latin typeface="Courier"/>
                <a:ea typeface="Courier"/>
                <a:cs typeface="Courier"/>
                <a:sym typeface="Courier New"/>
              </a:rPr>
              <a:t>.</a:t>
            </a:r>
            <a:r>
              <a:rPr lang="en-US" sz="3000" i="0" u="none" strike="noStrike" cap="none" dirty="0" err="1">
                <a:solidFill>
                  <a:srgbClr val="FF00FF"/>
                </a:solidFill>
                <a:latin typeface="Courier"/>
                <a:ea typeface="Courier"/>
                <a:cs typeface="Courier"/>
                <a:sym typeface="Courier New"/>
              </a:rPr>
              <a:t>get</a:t>
            </a:r>
            <a:r>
              <a:rPr lang="en-US" sz="3000" i="0" u="none" strike="noStrike" cap="none" dirty="0">
                <a:solidFill>
                  <a:schemeClr val="lt1"/>
                </a:solidFill>
                <a:latin typeface="Courier"/>
                <a:ea typeface="Courier"/>
                <a:cs typeface="Courier"/>
                <a:sym typeface="Courier New"/>
              </a:rPr>
              <a:t>(word,0) + 1</a:t>
            </a:r>
          </a:p>
          <a:p>
            <a:pPr>
              <a:buClr>
                <a:srgbClr val="FFFF00"/>
              </a:buClr>
              <a:buSzPct val="25000"/>
            </a:pP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'Counts', </a:t>
            </a:r>
            <a:r>
              <a:rPr lang="en-US" sz="3000" i="0" u="none" strike="noStrike" cap="none" dirty="0">
                <a:solidFill>
                  <a:srgbClr val="00FF00"/>
                </a:solidFill>
                <a:latin typeface="Courier"/>
                <a:ea typeface="Courier"/>
                <a:cs typeface="Courier"/>
                <a:sym typeface="Courier New"/>
              </a:rPr>
              <a:t>counts</a:t>
            </a:r>
            <a:r>
              <a:rPr lang="en-US" sz="3000" dirty="0">
                <a:solidFill>
                  <a:srgbClr val="FFFF00"/>
                </a:solidFill>
                <a:latin typeface="Courier"/>
                <a:ea typeface="Courier"/>
                <a:cs typeface="Courier"/>
                <a:sym typeface="Courier New"/>
              </a:rPr>
              <a:t>)</a:t>
            </a:r>
          </a:p>
        </p:txBody>
      </p:sp>
      <p:sp>
        <p:nvSpPr>
          <p:cNvPr id="436" name="Shape 436"/>
          <p:cNvSpPr txBox="1"/>
          <p:nvPr/>
        </p:nvSpPr>
        <p:spPr>
          <a:xfrm>
            <a:off x="9775075" y="2768237"/>
            <a:ext cx="5897100" cy="3787200"/>
          </a:xfrm>
          <a:prstGeom prst="rect">
            <a:avLst/>
          </a:prstGeom>
          <a:noFill/>
          <a:ln>
            <a:noFill/>
          </a:ln>
        </p:spPr>
        <p:txBody>
          <a:bodyPr lIns="0" tIns="0" rIns="0" bIns="0" anchor="ctr" anchorCtr="0">
            <a:noAutofit/>
          </a:bodyPr>
          <a:lstStyle/>
          <a:p>
            <a:pPr lvl="0">
              <a:lnSpc>
                <a:spcPct val="115000"/>
              </a:lnSpc>
              <a:buClr>
                <a:schemeClr val="lt1"/>
              </a:buClr>
              <a:buSzPct val="25000"/>
            </a:pPr>
            <a:r>
              <a:rPr lang="ru-RU" sz="2800" dirty="0">
                <a:solidFill>
                  <a:srgbClr val="00B050"/>
                </a:solidFill>
              </a:rPr>
              <a:t>Общий шаблон для подсчета слов в строке текста состоит в том, чтобы разделить строку на слова, затем перебрать слова и использовать словарь для независимого отслеживания количества каждого слова.</a:t>
            </a:r>
            <a:endParaRPr lang="en-US" sz="2800" u="none" strike="noStrike" cap="none" dirty="0">
              <a:solidFill>
                <a:srgbClr val="00B050"/>
              </a:solidFill>
              <a:latin typeface="Arial" charset="0"/>
              <a:ea typeface="Arial" charset="0"/>
              <a:cs typeface="Arial" charset="0"/>
              <a:sym typeface="Cabi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Shape 442"/>
          <p:cNvSpPr txBox="1"/>
          <p:nvPr/>
        </p:nvSpPr>
        <p:spPr>
          <a:xfrm>
            <a:off x="466075" y="1216987"/>
            <a:ext cx="11558399" cy="6350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FFFF00"/>
                </a:solidFill>
                <a:latin typeface="Courier"/>
                <a:ea typeface="Courier"/>
                <a:cs typeface="Courier"/>
                <a:sym typeface="Courier New"/>
              </a:rPr>
              <a:t>python </a:t>
            </a:r>
            <a:r>
              <a:rPr lang="en-US" sz="2600" i="0" u="none" strike="noStrike" cap="none" dirty="0" err="1">
                <a:solidFill>
                  <a:srgbClr val="FFFF00"/>
                </a:solidFill>
                <a:latin typeface="Courier"/>
                <a:ea typeface="Courier"/>
                <a:cs typeface="Courier"/>
                <a:sym typeface="Courier New"/>
              </a:rPr>
              <a:t>wordcount.py</a:t>
            </a:r>
            <a:r>
              <a:rPr lang="en-US" sz="26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chemeClr val="lt1"/>
                </a:solidFill>
                <a:latin typeface="Courier"/>
                <a:ea typeface="Courier"/>
                <a:cs typeface="Courier"/>
                <a:sym typeface="Courier New"/>
              </a:rPr>
              <a:t>Enter a line of text:</a:t>
            </a: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clown ran after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ran into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tent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tent fell down on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clown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a:t>
            </a: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2600" i="0" u="none" strike="noStrike" cap="none" dirty="0">
                <a:solidFill>
                  <a:schemeClr val="lt1"/>
                </a:solidFill>
                <a:latin typeface="Courier"/>
                <a:ea typeface="Courier"/>
                <a:cs typeface="Courier"/>
                <a:sym typeface="Courier New"/>
              </a:rPr>
              <a:t>Words: ['the', 'clown', 'ran', 'after', 'the', 'car', 'and', 'the', 'car', 'ran', 'into', 'the', 'tent', 'and', 'the', 'tent', 'fell', 'down', 'on', 'the', 'clown', 'and', 'the', 'car']</a:t>
            </a:r>
          </a:p>
          <a:p>
            <a:pPr marL="0" marR="0" lvl="0" indent="0" algn="l" rtl="0">
              <a:lnSpc>
                <a:spcPct val="100000"/>
              </a:lnSpc>
              <a:spcBef>
                <a:spcPts val="0"/>
              </a:spcBef>
              <a:spcAft>
                <a:spcPts val="0"/>
              </a:spcAft>
              <a:buClr>
                <a:schemeClr val="lt1"/>
              </a:buClr>
              <a:buSzPct val="25000"/>
              <a:buFont typeface="Cabin"/>
              <a:buNone/>
            </a:pPr>
            <a:r>
              <a:rPr lang="en-US" sz="2600" i="0" u="none" strike="noStrike" cap="none" dirty="0">
                <a:solidFill>
                  <a:schemeClr val="lt1"/>
                </a:solidFill>
                <a:latin typeface="Courier"/>
                <a:ea typeface="Courier"/>
                <a:cs typeface="Courier"/>
                <a:sym typeface="Courier New"/>
              </a:rPr>
              <a:t>Counting</a:t>
            </a:r>
            <a:r>
              <a:rPr lang="en-US" sz="2600"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Font typeface="Cabin"/>
              <a:buNone/>
            </a:pPr>
            <a:endParaRPr sz="26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600" i="0" u="none" strike="noStrike" cap="none" dirty="0">
                <a:solidFill>
                  <a:schemeClr val="lt1"/>
                </a:solidFill>
                <a:latin typeface="Courier"/>
                <a:ea typeface="Courier"/>
                <a:cs typeface="Courier"/>
                <a:sym typeface="Courier New"/>
              </a:rPr>
              <a:t>Counts {'and': 3, 'on': 1, 'ran': 2, 'car': 3, 'into': 1, 'after': 1, 'clown': 2, 'down': 1, 'fell': 1, </a:t>
            </a:r>
            <a:r>
              <a:rPr lang="en-US" sz="2600" i="0" u="none" strike="noStrike" cap="none" dirty="0">
                <a:solidFill>
                  <a:srgbClr val="00FF00"/>
                </a:solidFill>
                <a:latin typeface="Courier"/>
                <a:ea typeface="Courier"/>
                <a:cs typeface="Courier"/>
                <a:sym typeface="Courier New"/>
              </a:rPr>
              <a:t>'the': 7</a:t>
            </a:r>
            <a:r>
              <a:rPr lang="en-US" sz="2600" i="0" u="none" strike="noStrike" cap="none" dirty="0">
                <a:solidFill>
                  <a:schemeClr val="lt1"/>
                </a:solidFill>
                <a:latin typeface="Courier"/>
                <a:ea typeface="Courier"/>
                <a:cs typeface="Courier"/>
                <a:sym typeface="Courier New"/>
              </a:rPr>
              <a:t>, 'tent': 2}</a:t>
            </a:r>
          </a:p>
        </p:txBody>
      </p:sp>
      <p:sp>
        <p:nvSpPr>
          <p:cNvPr id="443" name="Shape 443"/>
          <p:cNvSpPr txBox="1"/>
          <p:nvPr/>
        </p:nvSpPr>
        <p:spPr>
          <a:xfrm>
            <a:off x="9458325" y="7724249"/>
            <a:ext cx="6905500" cy="4572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1800" u="sng" strike="noStrike" cap="none">
                <a:solidFill>
                  <a:srgbClr val="FFFF00"/>
                </a:solidFill>
                <a:latin typeface="Arial" charset="0"/>
                <a:ea typeface="Arial" charset="0"/>
                <a:cs typeface="Arial" charset="0"/>
                <a:sym typeface="Cabin"/>
                <a:hlinkClick r:id="rId3"/>
              </a:rPr>
              <a:t>http://www.flickr.com/photos/71502646@N00/2526007974/</a:t>
            </a:r>
          </a:p>
        </p:txBody>
      </p:sp>
      <p:pic>
        <p:nvPicPr>
          <p:cNvPr id="444" name="Shape 444"/>
          <p:cNvPicPr preferRelativeResize="0"/>
          <p:nvPr/>
        </p:nvPicPr>
        <p:blipFill rotWithShape="1">
          <a:blip r:embed="rId4">
            <a:alphaModFix/>
          </a:blip>
          <a:srcRect/>
          <a:stretch/>
        </p:blipFill>
        <p:spPr>
          <a:xfrm>
            <a:off x="12714303" y="1038225"/>
            <a:ext cx="2927399" cy="1943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p:nvPr/>
        </p:nvSpPr>
        <p:spPr>
          <a:xfrm>
            <a:off x="563562" y="1527928"/>
            <a:ext cx="7572375" cy="40640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counts = </a:t>
            </a:r>
            <a:r>
              <a:rPr lang="en-US" sz="2400" i="0" u="none" strike="noStrike" cap="none" dirty="0" err="1">
                <a:solidFill>
                  <a:srgbClr val="FF7F00"/>
                </a:solidFill>
                <a:latin typeface="Courier"/>
                <a:ea typeface="Courier"/>
                <a:cs typeface="Courier"/>
                <a:sym typeface="Courier New"/>
              </a:rPr>
              <a:t>dict</a:t>
            </a:r>
            <a:r>
              <a:rPr lang="en-US" sz="2400" i="0" u="none" strike="noStrike" cap="none" dirty="0">
                <a:solidFill>
                  <a:schemeClr val="lt1"/>
                </a:solidFill>
                <a:latin typeface="Courier"/>
                <a:ea typeface="Courier"/>
                <a:cs typeface="Courier"/>
                <a:sym typeface="Courier New"/>
              </a:rPr>
              <a:t>()</a:t>
            </a:r>
            <a:endParaRPr lang="en-US" sz="2400" dirty="0">
              <a:solidFill>
                <a:schemeClr val="lt1"/>
              </a:solidFill>
              <a:latin typeface="Courier"/>
              <a:ea typeface="Courier"/>
              <a:cs typeface="Courier"/>
              <a:sym typeface="Courier New"/>
            </a:endParaRPr>
          </a:p>
          <a:p>
            <a:pPr lvl="0">
              <a:buClr>
                <a:schemeClr val="lt1"/>
              </a:buClr>
              <a:buSzPct val="25000"/>
            </a:pPr>
            <a:r>
              <a:rPr lang="en-US" sz="2400" i="0" u="none" strike="noStrike" cap="none" dirty="0">
                <a:solidFill>
                  <a:schemeClr val="lt1"/>
                </a:solidFill>
                <a:latin typeface="Courier"/>
                <a:ea typeface="Courier"/>
                <a:cs typeface="Courier"/>
                <a:sym typeface="Courier New"/>
              </a:rPr>
              <a:t>line = </a:t>
            </a:r>
            <a:r>
              <a:rPr lang="en-US" sz="2400" i="0" u="none" strike="noStrike" cap="none" dirty="0">
                <a:solidFill>
                  <a:srgbClr val="FF00FF"/>
                </a:solidFill>
                <a:latin typeface="Courier"/>
                <a:ea typeface="Courier"/>
                <a:cs typeface="Courier"/>
                <a:sym typeface="Courier New"/>
              </a:rPr>
              <a:t>input</a:t>
            </a:r>
            <a:r>
              <a:rPr lang="en-US" sz="2400" dirty="0">
                <a:solidFill>
                  <a:schemeClr val="lt1"/>
                </a:solidFill>
                <a:latin typeface="Courier"/>
                <a:ea typeface="Courier"/>
                <a:cs typeface="Courier"/>
                <a:sym typeface="Courier New"/>
              </a:rPr>
              <a:t>('Enter a line of text:'</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words = </a:t>
            </a:r>
            <a:r>
              <a:rPr lang="en-US" sz="2400" i="0" u="none" strike="noStrike" cap="none" dirty="0" err="1">
                <a:solidFill>
                  <a:schemeClr val="lt1"/>
                </a:solidFill>
                <a:latin typeface="Courier"/>
                <a:ea typeface="Courier"/>
                <a:cs typeface="Courier"/>
                <a:sym typeface="Courier New"/>
              </a:rPr>
              <a:t>line.</a:t>
            </a:r>
            <a:r>
              <a:rPr lang="en-US" sz="2400" i="0" u="none" strike="noStrike" cap="none" dirty="0" err="1">
                <a:solidFill>
                  <a:srgbClr val="FF00FF"/>
                </a:solidFill>
                <a:latin typeface="Courier"/>
                <a:ea typeface="Courier"/>
                <a:cs typeface="Courier"/>
                <a:sym typeface="Courier New"/>
              </a:rPr>
              <a:t>split</a:t>
            </a:r>
            <a:r>
              <a:rPr lang="en-US" sz="24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chemeClr val="lt1"/>
                </a:solidFill>
                <a:latin typeface="Courier"/>
                <a:ea typeface="Courier"/>
                <a:cs typeface="Courier"/>
                <a:sym typeface="Courier New"/>
              </a:rPr>
              <a:t>'Words:', words</a:t>
            </a:r>
            <a:r>
              <a:rPr lang="en-US" sz="2400" i="0" u="none" strike="noStrike" cap="none" dirty="0">
                <a:solidFill>
                  <a:srgbClr val="FFFF00"/>
                </a:solidFill>
                <a:latin typeface="Courier"/>
                <a:ea typeface="Courier"/>
                <a:cs typeface="Courier"/>
                <a:sym typeface="Courier New"/>
              </a:rPr>
              <a:t>)</a:t>
            </a:r>
          </a:p>
          <a:p>
            <a:pPr>
              <a:buClr>
                <a:srgbClr val="FFFF00"/>
              </a:buClr>
              <a:buSzPct val="25000"/>
            </a:pP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chemeClr val="lt1"/>
                </a:solidFill>
                <a:latin typeface="Courier"/>
                <a:ea typeface="Courier"/>
                <a:cs typeface="Courier"/>
                <a:sym typeface="Courier New"/>
              </a:rPr>
              <a:t>'Counting...’</a:t>
            </a:r>
            <a:r>
              <a:rPr lang="en-US" sz="2400" dirty="0">
                <a:solidFill>
                  <a:srgbClr val="FFFF00"/>
                </a:solidFill>
                <a:latin typeface="Courier"/>
                <a:ea typeface="Courier"/>
                <a:cs typeface="Courier"/>
                <a:sym typeface="Courier New"/>
              </a:rPr>
              <a:t>)</a:t>
            </a:r>
            <a:endParaRPr lang="en-US" sz="2400"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2400" i="0" u="none" strike="noStrike" cap="none" dirty="0">
                <a:solidFill>
                  <a:srgbClr val="FFFF00"/>
                </a:solidFill>
                <a:latin typeface="Courier"/>
                <a:ea typeface="Courier"/>
                <a:cs typeface="Courier"/>
                <a:sym typeface="Courier New"/>
              </a:rPr>
              <a:t>for</a:t>
            </a:r>
            <a:r>
              <a:rPr lang="en-US" sz="2400" i="0" u="none" strike="noStrike" cap="none" dirty="0">
                <a:solidFill>
                  <a:schemeClr val="lt1"/>
                </a:solidFill>
                <a:latin typeface="Courier"/>
                <a:ea typeface="Courier"/>
                <a:cs typeface="Courier"/>
                <a:sym typeface="Courier New"/>
              </a:rPr>
              <a:t> word </a:t>
            </a:r>
            <a:r>
              <a:rPr lang="en-US" sz="2400" i="0" u="none" strike="noStrike" cap="none" dirty="0">
                <a:solidFill>
                  <a:srgbClr val="FFFF00"/>
                </a:solidFill>
                <a:latin typeface="Courier"/>
                <a:ea typeface="Courier"/>
                <a:cs typeface="Courier"/>
                <a:sym typeface="Courier New"/>
              </a:rPr>
              <a:t>in</a:t>
            </a:r>
            <a:r>
              <a:rPr lang="en-US" sz="2400" i="0" u="none" strike="noStrike" cap="none" dirty="0">
                <a:solidFill>
                  <a:schemeClr val="lt1"/>
                </a:solidFill>
                <a:latin typeface="Courier"/>
                <a:ea typeface="Courier"/>
                <a:cs typeface="Courier"/>
                <a:sym typeface="Courier New"/>
              </a:rPr>
              <a:t> words:</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counts[word] = </a:t>
            </a:r>
            <a:r>
              <a:rPr lang="en-US" sz="2400" i="0" u="none" strike="noStrike" cap="none" dirty="0" err="1">
                <a:solidFill>
                  <a:schemeClr val="lt1"/>
                </a:solidFill>
                <a:latin typeface="Courier"/>
                <a:ea typeface="Courier"/>
                <a:cs typeface="Courier"/>
                <a:sym typeface="Courier New"/>
              </a:rPr>
              <a:t>counts.</a:t>
            </a:r>
            <a:r>
              <a:rPr lang="en-US" sz="2400" i="0" u="none" strike="noStrike" cap="none" dirty="0" err="1">
                <a:solidFill>
                  <a:srgbClr val="FF00FF"/>
                </a:solidFill>
                <a:latin typeface="Courier"/>
                <a:ea typeface="Courier"/>
                <a:cs typeface="Courier"/>
                <a:sym typeface="Courier New"/>
              </a:rPr>
              <a:t>get</a:t>
            </a:r>
            <a:r>
              <a:rPr lang="en-US" sz="2400" i="0" u="none" strike="noStrike" cap="none" dirty="0">
                <a:solidFill>
                  <a:schemeClr val="lt1"/>
                </a:solidFill>
                <a:latin typeface="Courier"/>
                <a:ea typeface="Courier"/>
                <a:cs typeface="Courier"/>
                <a:sym typeface="Courier New"/>
              </a:rPr>
              <a:t>(word,0) + 1</a:t>
            </a:r>
          </a:p>
          <a:p>
            <a:pPr>
              <a:buClr>
                <a:srgbClr val="FFFF00"/>
              </a:buClr>
              <a:buSzPct val="25000"/>
            </a:pP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chemeClr val="lt1"/>
                </a:solidFill>
                <a:latin typeface="Courier"/>
                <a:ea typeface="Courier"/>
                <a:cs typeface="Courier"/>
                <a:sym typeface="Courier New"/>
              </a:rPr>
              <a:t>'Counts', counts</a:t>
            </a:r>
            <a:r>
              <a:rPr lang="en-US" sz="2400" dirty="0">
                <a:solidFill>
                  <a:srgbClr val="FFFF00"/>
                </a:solidFill>
                <a:latin typeface="Courier"/>
                <a:ea typeface="Courier"/>
                <a:cs typeface="Courier"/>
                <a:sym typeface="Courier New"/>
              </a:rPr>
              <a:t>)</a:t>
            </a:r>
          </a:p>
        </p:txBody>
      </p:sp>
      <p:sp>
        <p:nvSpPr>
          <p:cNvPr id="450" name="Shape 450"/>
          <p:cNvSpPr txBox="1"/>
          <p:nvPr/>
        </p:nvSpPr>
        <p:spPr>
          <a:xfrm>
            <a:off x="8723700" y="887100"/>
            <a:ext cx="6941400" cy="7213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a:cs typeface="Courier"/>
                <a:sym typeface="Courier New"/>
              </a:rPr>
              <a:t>python </a:t>
            </a:r>
            <a:r>
              <a:rPr lang="en-US" sz="2800" i="0" u="none" strike="noStrike" cap="none" dirty="0" err="1">
                <a:solidFill>
                  <a:srgbClr val="FFFF00"/>
                </a:solidFill>
                <a:latin typeface="Courier"/>
                <a:ea typeface="Courier"/>
                <a:cs typeface="Courier"/>
                <a:sym typeface="Courier New"/>
              </a:rPr>
              <a:t>wordcount.py</a:t>
            </a:r>
            <a:r>
              <a:rPr lang="en-US" sz="28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Enter a line of text:</a:t>
            </a: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clown ran after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car and the car ran into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tent and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tent fell down on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clown and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car</a:t>
            </a:r>
          </a:p>
          <a:p>
            <a:pPr marL="0" marR="0" lvl="0" indent="0" algn="ctr" rtl="0">
              <a:lnSpc>
                <a:spcPct val="100000"/>
              </a:lnSpc>
              <a:spcBef>
                <a:spcPts val="0"/>
              </a:spcBef>
              <a:spcAft>
                <a:spcPts val="0"/>
              </a:spcAft>
              <a:buNone/>
            </a:pPr>
            <a:endParaRPr sz="28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Words: ['the', 'clown', 'ran', 'after', 'the', 'car', 'and', 'the', 'car', 'ran', 'into', 'the', 'tent', 'and', 'the', 'tent', 'fell', 'down', 'on', 'the', 'clown', 'and', 'the', 'car']</a:t>
            </a: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Counting...</a:t>
            </a:r>
          </a:p>
          <a:p>
            <a:pPr marL="0" marR="0" lvl="0" indent="0" algn="ctr" rtl="0">
              <a:lnSpc>
                <a:spcPct val="100000"/>
              </a:lnSpc>
              <a:spcBef>
                <a:spcPts val="0"/>
              </a:spcBef>
              <a:spcAft>
                <a:spcPts val="0"/>
              </a:spcAft>
              <a:buNone/>
            </a:pPr>
            <a:endParaRPr sz="28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Counts {'and': 3, 'on': 1, 'ran': 2, 'car': 3, 'into': 1, 'after': 1, 'clown': 2, 'down': 1, 'fell': 1, </a:t>
            </a:r>
            <a:r>
              <a:rPr lang="en-US" sz="2800" u="none" strike="noStrike" cap="none" dirty="0">
                <a:solidFill>
                  <a:srgbClr val="00FF00"/>
                </a:solidFill>
                <a:latin typeface="Arial" charset="0"/>
                <a:ea typeface="Arial" charset="0"/>
                <a:cs typeface="Arial" charset="0"/>
                <a:sym typeface="Cabin"/>
              </a:rPr>
              <a:t>'the': 7</a:t>
            </a:r>
            <a:r>
              <a:rPr lang="en-US" sz="2800" u="none" strike="noStrike" cap="none" dirty="0">
                <a:solidFill>
                  <a:schemeClr val="lt1"/>
                </a:solidFill>
                <a:latin typeface="Arial" charset="0"/>
                <a:ea typeface="Arial" charset="0"/>
                <a:cs typeface="Arial" charset="0"/>
                <a:sym typeface="Cabin"/>
              </a:rPr>
              <a:t>, 'tent': 2}</a:t>
            </a:r>
          </a:p>
        </p:txBody>
      </p:sp>
      <p:pic>
        <p:nvPicPr>
          <p:cNvPr id="451" name="Shape 451"/>
          <p:cNvPicPr preferRelativeResize="0"/>
          <p:nvPr/>
        </p:nvPicPr>
        <p:blipFill rotWithShape="1">
          <a:blip r:embed="rId3">
            <a:alphaModFix/>
          </a:blip>
          <a:srcRect/>
          <a:stretch/>
        </p:blipFill>
        <p:spPr>
          <a:xfrm>
            <a:off x="563562" y="5912964"/>
            <a:ext cx="1689000" cy="11222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7600" u="none" strike="noStrike" cap="none" dirty="0">
                <a:solidFill>
                  <a:srgbClr val="FFD966"/>
                </a:solidFill>
                <a:latin typeface="Arial" charset="0"/>
                <a:ea typeface="Arial" charset="0"/>
                <a:cs typeface="Arial" charset="0"/>
                <a:sym typeface="Cabin"/>
              </a:rPr>
              <a:t>Определенные циклы и словари</a:t>
            </a:r>
            <a:endParaRPr lang="en-US" sz="7600" u="none" strike="noStrike" cap="none" dirty="0">
              <a:solidFill>
                <a:srgbClr val="FFD966"/>
              </a:solidFill>
              <a:latin typeface="Arial" charset="0"/>
              <a:ea typeface="Arial" charset="0"/>
              <a:cs typeface="Arial" charset="0"/>
              <a:sym typeface="Cabin"/>
            </a:endParaRPr>
          </a:p>
        </p:txBody>
      </p:sp>
      <p:sp>
        <p:nvSpPr>
          <p:cNvPr id="457" name="Shape 457"/>
          <p:cNvSpPr txBox="1">
            <a:spLocks noGrp="1"/>
          </p:cNvSpPr>
          <p:nvPr>
            <p:ph idx="1"/>
          </p:nvPr>
        </p:nvSpPr>
        <p:spPr>
          <a:xfrm>
            <a:off x="1155700" y="2603500"/>
            <a:ext cx="13931900" cy="2125663"/>
          </a:xfrm>
          <a:prstGeom prst="rect">
            <a:avLst/>
          </a:prstGeom>
          <a:noFill/>
          <a:ln>
            <a:noFill/>
          </a:ln>
        </p:spPr>
        <p:txBody>
          <a:bodyPr lIns="38100" tIns="38100" rIns="38100" bIns="38100" anchor="ctr" anchorCtr="0">
            <a:noAutofit/>
          </a:bodyPr>
          <a:lstStyle/>
          <a:p>
            <a:r>
              <a:rPr lang="ru-RU" sz="3600" dirty="0"/>
              <a:t>Несмотря на то, что словари не хранятся по порядку, мы можем написать цикл </a:t>
            </a:r>
            <a:r>
              <a:rPr lang="ru-RU" sz="3600" dirty="0" err="1"/>
              <a:t>for</a:t>
            </a:r>
            <a:r>
              <a:rPr lang="ru-RU" sz="3600" dirty="0"/>
              <a:t>, который просматривает все записи в словаре - на самом деле он просматривает все ключи в словаре и ищет значения</a:t>
            </a:r>
          </a:p>
        </p:txBody>
      </p:sp>
      <p:sp>
        <p:nvSpPr>
          <p:cNvPr id="458" name="Shape 458"/>
          <p:cNvSpPr txBox="1"/>
          <p:nvPr/>
        </p:nvSpPr>
        <p:spPr>
          <a:xfrm>
            <a:off x="2914649" y="5043484"/>
            <a:ext cx="10929939" cy="301466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chemeClr val="lt1"/>
                </a:solidFill>
                <a:latin typeface="Courier"/>
                <a:ea typeface="Courier"/>
                <a:cs typeface="Courier"/>
                <a:sym typeface="Courier New"/>
              </a:rPr>
              <a:t> = { </a:t>
            </a:r>
            <a:r>
              <a:rPr lang="en-US" sz="2400" i="0" u="none" strike="noStrike" cap="none" dirty="0">
                <a:solidFill>
                  <a:srgbClr val="00FFFF"/>
                </a:solidFill>
                <a:latin typeface="Courier"/>
                <a:ea typeface="Courier"/>
                <a:cs typeface="Courier"/>
                <a:sym typeface="Courier New"/>
              </a:rPr>
              <a:t>'chuck'</a:t>
            </a:r>
            <a:r>
              <a:rPr lang="en-US" sz="2400" i="0" u="none" strike="noStrike" cap="none" dirty="0">
                <a:solidFill>
                  <a:schemeClr val="lt1"/>
                </a:solidFill>
                <a:latin typeface="Courier"/>
                <a:ea typeface="Courier"/>
                <a:cs typeface="Courier"/>
                <a:sym typeface="Courier New"/>
              </a:rPr>
              <a:t> : 1 , </a:t>
            </a:r>
            <a:r>
              <a:rPr lang="en-US" sz="2400" i="0" u="none" strike="noStrike" cap="none" dirty="0">
                <a:solidFill>
                  <a:srgbClr val="00FFFF"/>
                </a:solidFill>
                <a:latin typeface="Courier"/>
                <a:ea typeface="Courier"/>
                <a:cs typeface="Courier"/>
                <a:sym typeface="Courier New"/>
              </a:rPr>
              <a:t>'</a:t>
            </a:r>
            <a:r>
              <a:rPr lang="en-US" sz="2400" i="0" u="none" strike="noStrike" cap="none" dirty="0" err="1">
                <a:solidFill>
                  <a:srgbClr val="00FFFF"/>
                </a:solidFill>
                <a:latin typeface="Courier"/>
                <a:ea typeface="Courier"/>
                <a:cs typeface="Courier"/>
                <a:sym typeface="Courier New"/>
              </a:rPr>
              <a:t>fred</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 42, </a:t>
            </a:r>
            <a:r>
              <a:rPr lang="en-US" sz="2400" i="0" u="none" strike="noStrike" cap="none" dirty="0">
                <a:solidFill>
                  <a:srgbClr val="00FFFF"/>
                </a:solidFill>
                <a:latin typeface="Courier"/>
                <a:ea typeface="Courier"/>
                <a:cs typeface="Courier"/>
                <a:sym typeface="Courier New"/>
              </a:rPr>
              <a:t>'</a:t>
            </a:r>
            <a:r>
              <a:rPr lang="en-US" sz="2400" i="0" u="none" strike="noStrike" cap="none" dirty="0" err="1">
                <a:solidFill>
                  <a:srgbClr val="00FFFF"/>
                </a:solidFill>
                <a:latin typeface="Courier"/>
                <a:ea typeface="Courier"/>
                <a:cs typeface="Courier"/>
                <a:sym typeface="Courier New"/>
              </a:rPr>
              <a:t>jan</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100}</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for</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FF"/>
                </a:solidFill>
                <a:latin typeface="Courier"/>
                <a:ea typeface="Courier"/>
                <a:cs typeface="Courier"/>
                <a:sym typeface="Courier New"/>
              </a:rPr>
              <a:t>key</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FFFF00"/>
                </a:solidFill>
                <a:latin typeface="Courier"/>
                <a:ea typeface="Courier"/>
                <a:cs typeface="Courier"/>
                <a:sym typeface="Courier New"/>
              </a:rPr>
              <a:t>in</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rgbClr val="00FFFF"/>
                </a:solidFill>
                <a:latin typeface="Courier"/>
                <a:ea typeface="Courier"/>
                <a:cs typeface="Courier"/>
                <a:sym typeface="Courier New"/>
              </a:rPr>
              <a:t>key</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rgbClr val="00FFFF"/>
                </a:solidFill>
                <a:latin typeface="Courier"/>
                <a:ea typeface="Courier"/>
                <a:cs typeface="Courier"/>
                <a:sym typeface="Courier New"/>
              </a:rPr>
              <a:t>[key]</a:t>
            </a:r>
            <a:r>
              <a:rPr lang="en-US" sz="24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00FFFF"/>
              </a:buClr>
              <a:buSzPct val="25000"/>
              <a:buFont typeface="Courier New"/>
              <a:buNone/>
            </a:pPr>
            <a:r>
              <a:rPr lang="en-US" sz="2400" i="0" u="none" strike="noStrike" cap="none" dirty="0" err="1">
                <a:solidFill>
                  <a:srgbClr val="00FFFF"/>
                </a:solidFill>
                <a:latin typeface="Courier"/>
                <a:ea typeface="Courier"/>
                <a:cs typeface="Courier"/>
                <a:sym typeface="Courier New"/>
              </a:rPr>
              <a:t>jan</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100</a:t>
            </a:r>
          </a:p>
          <a:p>
            <a:pPr marL="0" marR="0" lvl="0" indent="0" algn="l" rtl="0">
              <a:lnSpc>
                <a:spcPct val="100000"/>
              </a:lnSpc>
              <a:spcBef>
                <a:spcPts val="0"/>
              </a:spcBef>
              <a:spcAft>
                <a:spcPts val="0"/>
              </a:spcAft>
              <a:buClr>
                <a:srgbClr val="00FFFF"/>
              </a:buClr>
              <a:buSzPct val="25000"/>
              <a:buFont typeface="Courier New"/>
              <a:buNone/>
            </a:pPr>
            <a:r>
              <a:rPr lang="en-US" sz="2400" i="0" u="none" strike="noStrike" cap="none" dirty="0">
                <a:solidFill>
                  <a:srgbClr val="00FFFF"/>
                </a:solidFill>
                <a:latin typeface="Courier"/>
                <a:ea typeface="Courier"/>
                <a:cs typeface="Courier"/>
                <a:sym typeface="Courier New"/>
              </a:rPr>
              <a:t>chuck</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1</a:t>
            </a:r>
          </a:p>
          <a:p>
            <a:pPr marL="0" marR="0" lvl="0" indent="0" algn="l" rtl="0">
              <a:lnSpc>
                <a:spcPct val="100000"/>
              </a:lnSpc>
              <a:spcBef>
                <a:spcPts val="0"/>
              </a:spcBef>
              <a:spcAft>
                <a:spcPts val="0"/>
              </a:spcAft>
              <a:buClr>
                <a:srgbClr val="00FFFF"/>
              </a:buClr>
              <a:buSzPct val="25000"/>
              <a:buFont typeface="Courier New"/>
              <a:buNone/>
            </a:pPr>
            <a:r>
              <a:rPr lang="en-US" sz="2400" i="0" u="none" strike="noStrike" cap="none" dirty="0" err="1">
                <a:solidFill>
                  <a:srgbClr val="00FFFF"/>
                </a:solidFill>
                <a:latin typeface="Courier"/>
                <a:ea typeface="Courier"/>
                <a:cs typeface="Courier"/>
                <a:sym typeface="Courier New"/>
              </a:rPr>
              <a:t>fred</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42</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6600" u="none" strike="noStrike" cap="none" dirty="0">
                <a:solidFill>
                  <a:srgbClr val="FFD966"/>
                </a:solidFill>
                <a:latin typeface="Arial" charset="0"/>
                <a:ea typeface="Arial" charset="0"/>
                <a:cs typeface="Arial" charset="0"/>
                <a:sym typeface="Cabin"/>
              </a:rPr>
              <a:t>Получение списков ключей и значений</a:t>
            </a:r>
            <a:endParaRPr lang="en-US" sz="6600" u="none" strike="noStrike" cap="none" dirty="0">
              <a:solidFill>
                <a:srgbClr val="FFD966"/>
              </a:solidFill>
              <a:latin typeface="Arial" charset="0"/>
              <a:ea typeface="Arial" charset="0"/>
              <a:cs typeface="Arial" charset="0"/>
              <a:sym typeface="Cabin"/>
            </a:endParaRPr>
          </a:p>
        </p:txBody>
      </p:sp>
      <p:sp>
        <p:nvSpPr>
          <p:cNvPr id="464" name="Shape 464"/>
          <p:cNvSpPr txBox="1">
            <a:spLocks noGrp="1"/>
          </p:cNvSpPr>
          <p:nvPr>
            <p:ph idx="1"/>
          </p:nvPr>
        </p:nvSpPr>
        <p:spPr>
          <a:xfrm>
            <a:off x="1155700" y="2825921"/>
            <a:ext cx="3878711" cy="3612886"/>
          </a:xfrm>
          <a:prstGeom prst="rect">
            <a:avLst/>
          </a:prstGeom>
          <a:noFill/>
          <a:ln>
            <a:noFill/>
          </a:ln>
        </p:spPr>
        <p:txBody>
          <a:bodyPr lIns="38100" tIns="38100" rIns="38100" bIns="38100" anchor="ctr" anchorCtr="0">
            <a:noAutofit/>
          </a:bodyPr>
          <a:lstStyle/>
          <a:p>
            <a:r>
              <a:rPr lang="ru-RU" sz="2800" dirty="0"/>
              <a:t>Вы можете получить список ключей, значений или элементов (и того, и другого) из словаря.</a:t>
            </a:r>
          </a:p>
        </p:txBody>
      </p:sp>
      <p:sp>
        <p:nvSpPr>
          <p:cNvPr id="465" name="Shape 465"/>
          <p:cNvSpPr txBox="1"/>
          <p:nvPr/>
        </p:nvSpPr>
        <p:spPr>
          <a:xfrm>
            <a:off x="6001650" y="2540000"/>
            <a:ext cx="9628799" cy="5308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a:solidFill>
                  <a:schemeClr val="lt1"/>
                </a:solidFill>
                <a:latin typeface="Courier"/>
                <a:ea typeface="Courier"/>
                <a:cs typeface="Courier"/>
                <a:sym typeface="Courier New"/>
              </a:rPr>
              <a:t> = { 'chuck' : 1 , '</a:t>
            </a:r>
            <a:r>
              <a:rPr lang="en-US" sz="2500" i="0" u="none" strike="noStrike" cap="none" dirty="0" err="1">
                <a:solidFill>
                  <a:schemeClr val="lt1"/>
                </a:solidFill>
                <a:latin typeface="Courier"/>
                <a:ea typeface="Courier"/>
                <a:cs typeface="Courier"/>
                <a:sym typeface="Courier New"/>
              </a:rPr>
              <a:t>fred</a:t>
            </a:r>
            <a:r>
              <a:rPr lang="en-US" sz="2500" i="0" u="none" strike="noStrike" cap="none" dirty="0">
                <a:solidFill>
                  <a:schemeClr val="lt1"/>
                </a:solidFill>
                <a:latin typeface="Courier"/>
                <a:ea typeface="Courier"/>
                <a:cs typeface="Courier"/>
                <a:sym typeface="Courier New"/>
              </a:rPr>
              <a:t>' : 42, '</a:t>
            </a:r>
            <a:r>
              <a:rPr lang="en-US" sz="2500" i="0" u="none" strike="noStrike" cap="none" dirty="0" err="1">
                <a:solidFill>
                  <a:schemeClr val="lt1"/>
                </a:solidFill>
                <a:latin typeface="Courier"/>
                <a:ea typeface="Courier"/>
                <a:cs typeface="Courier"/>
                <a:sym typeface="Courier New"/>
              </a:rPr>
              <a:t>jan</a:t>
            </a:r>
            <a:r>
              <a:rPr lang="en-US" sz="2500" i="0" u="none" strike="noStrike" cap="none" dirty="0">
                <a:solidFill>
                  <a:schemeClr val="lt1"/>
                </a:solidFill>
                <a:latin typeface="Courier"/>
                <a:ea typeface="Courier"/>
                <a:cs typeface="Courier"/>
                <a:sym typeface="Courier New"/>
              </a:rPr>
              <a:t>': 100}</a:t>
            </a: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a:t>
            </a:r>
            <a:r>
              <a:rPr lang="en-US" sz="2500" i="0" u="none" strike="noStrike" cap="none" dirty="0">
                <a:solidFill>
                  <a:srgbClr val="FF00FF"/>
                </a:solidFill>
                <a:latin typeface="Courier"/>
                <a:ea typeface="Courier"/>
                <a:cs typeface="Courier"/>
                <a:sym typeface="Courier New"/>
              </a:rPr>
              <a:t>list</a:t>
            </a:r>
            <a:r>
              <a:rPr lang="en-US" sz="2500" i="0" u="none" strike="noStrike" cap="none" dirty="0">
                <a:solidFill>
                  <a:schemeClr val="lt1"/>
                </a:solidFill>
                <a:latin typeface="Courier"/>
                <a:ea typeface="Courier"/>
                <a:cs typeface="Courier"/>
                <a:sym typeface="Courier New"/>
              </a:rPr>
              <a:t>(</a:t>
            </a:r>
            <a:r>
              <a:rPr lang="en-US" sz="2500" i="0" u="none" strike="noStrike" cap="none" dirty="0" err="1">
                <a:solidFill>
                  <a:schemeClr val="lt1"/>
                </a:solidFill>
                <a:latin typeface="Courier"/>
                <a:ea typeface="Courier"/>
                <a:cs typeface="Courier"/>
                <a:sym typeface="Courier New"/>
              </a:rPr>
              <a:t>jjj</a:t>
            </a:r>
            <a:r>
              <a:rPr lang="en-US" sz="2500" dirty="0">
                <a:solidFill>
                  <a:schemeClr val="lt1"/>
                </a:solidFill>
                <a:latin typeface="Courier"/>
                <a:ea typeface="Courier"/>
                <a:cs typeface="Courier"/>
                <a:sym typeface="Courier New"/>
              </a:rPr>
              <a:t>)</a:t>
            </a:r>
            <a:r>
              <a:rPr lang="en-US" sz="2500" dirty="0">
                <a:solidFill>
                  <a:srgbClr val="FFFF00"/>
                </a:solidFill>
                <a:latin typeface="Courier"/>
                <a:ea typeface="Courier"/>
                <a:cs typeface="Courier"/>
                <a:sym typeface="Courier New"/>
              </a:rPr>
              <a:t>)</a:t>
            </a:r>
            <a:endParaRPr lang="en-US" sz="25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500" i="0" u="none" strike="noStrike" cap="none" dirty="0">
                <a:solidFill>
                  <a:srgbClr val="00FF00"/>
                </a:solidFill>
                <a:latin typeface="Courier"/>
                <a:ea typeface="Courier"/>
                <a:cs typeface="Courier"/>
                <a:sym typeface="Courier New"/>
              </a:rPr>
              <a:t>['</a:t>
            </a:r>
            <a:r>
              <a:rPr lang="en-US" sz="2500" i="0" u="none" strike="noStrike" cap="none" dirty="0" err="1">
                <a:solidFill>
                  <a:srgbClr val="00FF00"/>
                </a:solidFill>
                <a:latin typeface="Courier"/>
                <a:ea typeface="Courier"/>
                <a:cs typeface="Courier"/>
                <a:sym typeface="Courier New"/>
              </a:rPr>
              <a:t>jan</a:t>
            </a:r>
            <a:r>
              <a:rPr lang="en-US" sz="2500" i="0" u="none" strike="noStrike" cap="none" dirty="0">
                <a:solidFill>
                  <a:srgbClr val="00FF00"/>
                </a:solidFill>
                <a:latin typeface="Courier"/>
                <a:ea typeface="Courier"/>
                <a:cs typeface="Courier"/>
                <a:sym typeface="Courier New"/>
              </a:rPr>
              <a:t>', 'chuck', '</a:t>
            </a:r>
            <a:r>
              <a:rPr lang="en-US" sz="2500" i="0" u="none" strike="noStrike" cap="none" dirty="0" err="1">
                <a:solidFill>
                  <a:srgbClr val="00FF00"/>
                </a:solidFill>
                <a:latin typeface="Courier"/>
                <a:ea typeface="Courier"/>
                <a:cs typeface="Courier"/>
                <a:sym typeface="Courier New"/>
              </a:rPr>
              <a:t>fred</a:t>
            </a:r>
            <a:r>
              <a:rPr lang="en-US" sz="2500" i="0" u="none" strike="noStrike" cap="none" dirty="0">
                <a:solidFill>
                  <a:srgbClr val="00FF00"/>
                </a:solidFill>
                <a:latin typeface="Courier"/>
                <a:ea typeface="Courier"/>
                <a:cs typeface="Courier"/>
                <a:sym typeface="Courier New"/>
              </a:rPr>
              <a:t>']</a:t>
            </a: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print(list(</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err="1">
                <a:solidFill>
                  <a:srgbClr val="FF00FF"/>
                </a:solidFill>
                <a:latin typeface="Courier"/>
                <a:ea typeface="Courier"/>
                <a:cs typeface="Courier"/>
                <a:sym typeface="Courier New"/>
              </a:rPr>
              <a:t>keys</a:t>
            </a:r>
            <a:r>
              <a:rPr lang="en-US" sz="2500" i="0" u="none" strike="noStrike" cap="none" dirty="0">
                <a:solidFill>
                  <a:srgbClr val="FF00FF"/>
                </a:solidFill>
                <a:latin typeface="Courier"/>
                <a:ea typeface="Courier"/>
                <a:cs typeface="Courier"/>
                <a:sym typeface="Courier New"/>
              </a:rPr>
              <a:t>()</a:t>
            </a:r>
            <a:r>
              <a:rPr lang="en-US" sz="2500" i="0" u="none" strike="noStrike" cap="none" dirty="0">
                <a:solidFill>
                  <a:srgbClr val="FFFF00"/>
                </a:solidFill>
                <a:latin typeface="Courier"/>
                <a:ea typeface="Courier"/>
                <a:cs typeface="Courier"/>
                <a:sym typeface="Courier New"/>
              </a:rPr>
              <a:t>)</a:t>
            </a:r>
            <a:r>
              <a:rPr lang="en-US" sz="2500" dirty="0">
                <a:solidFill>
                  <a:srgbClr val="FFFF00"/>
                </a:solidFill>
                <a:latin typeface="Courier"/>
                <a:ea typeface="Courier"/>
                <a:cs typeface="Courier"/>
                <a:sym typeface="Courier New"/>
              </a:rPr>
              <a:t>)</a:t>
            </a:r>
            <a:endParaRPr lang="en-US" sz="25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500" i="0" u="none" strike="noStrike" cap="none" dirty="0">
                <a:solidFill>
                  <a:srgbClr val="00FF00"/>
                </a:solidFill>
                <a:latin typeface="Courier"/>
                <a:ea typeface="Courier"/>
                <a:cs typeface="Courier"/>
                <a:sym typeface="Courier New"/>
              </a:rPr>
              <a:t>['</a:t>
            </a:r>
            <a:r>
              <a:rPr lang="en-US" sz="2500" i="0" u="none" strike="noStrike" cap="none" dirty="0" err="1">
                <a:solidFill>
                  <a:srgbClr val="00FF00"/>
                </a:solidFill>
                <a:latin typeface="Courier"/>
                <a:ea typeface="Courier"/>
                <a:cs typeface="Courier"/>
                <a:sym typeface="Courier New"/>
              </a:rPr>
              <a:t>jan</a:t>
            </a:r>
            <a:r>
              <a:rPr lang="en-US" sz="2500" i="0" u="none" strike="noStrike" cap="none" dirty="0">
                <a:solidFill>
                  <a:srgbClr val="00FF00"/>
                </a:solidFill>
                <a:latin typeface="Courier"/>
                <a:ea typeface="Courier"/>
                <a:cs typeface="Courier"/>
                <a:sym typeface="Courier New"/>
              </a:rPr>
              <a:t>', 'chuck', '</a:t>
            </a:r>
            <a:r>
              <a:rPr lang="en-US" sz="2500" i="0" u="none" strike="noStrike" cap="none" dirty="0" err="1">
                <a:solidFill>
                  <a:srgbClr val="00FF00"/>
                </a:solidFill>
                <a:latin typeface="Courier"/>
                <a:ea typeface="Courier"/>
                <a:cs typeface="Courier"/>
                <a:sym typeface="Courier New"/>
              </a:rPr>
              <a:t>fred</a:t>
            </a:r>
            <a:r>
              <a:rPr lang="en-US" sz="2500" i="0" u="none" strike="noStrike" cap="none" dirty="0">
                <a:solidFill>
                  <a:srgbClr val="00FF00"/>
                </a:solidFill>
                <a:latin typeface="Courier"/>
                <a:ea typeface="Courier"/>
                <a:cs typeface="Courier"/>
                <a:sym typeface="Courier New"/>
              </a:rPr>
              <a:t>']</a:t>
            </a: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print(list(</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err="1">
                <a:solidFill>
                  <a:srgbClr val="FF00FF"/>
                </a:solidFill>
                <a:latin typeface="Courier"/>
                <a:ea typeface="Courier"/>
                <a:cs typeface="Courier"/>
                <a:sym typeface="Courier New"/>
              </a:rPr>
              <a:t>values</a:t>
            </a:r>
            <a:r>
              <a:rPr lang="en-US" sz="2500" i="0" u="none" strike="noStrike" cap="none" dirty="0">
                <a:solidFill>
                  <a:srgbClr val="FF00FF"/>
                </a:solidFill>
                <a:latin typeface="Courier"/>
                <a:ea typeface="Courier"/>
                <a:cs typeface="Courier"/>
                <a:sym typeface="Courier New"/>
              </a:rPr>
              <a:t>())</a:t>
            </a:r>
            <a:r>
              <a:rPr lang="en-US" sz="2500" dirty="0">
                <a:solidFill>
                  <a:srgbClr val="FFFF00"/>
                </a:solidFill>
                <a:latin typeface="Courier"/>
                <a:ea typeface="Courier"/>
                <a:cs typeface="Courier"/>
                <a:sym typeface="Courier New"/>
              </a:rPr>
              <a:t>)</a:t>
            </a:r>
            <a:endParaRPr lang="en-US" sz="25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500" i="0" u="none" strike="noStrike" cap="none" dirty="0">
                <a:solidFill>
                  <a:srgbClr val="FF00FF"/>
                </a:solidFill>
                <a:latin typeface="Courier"/>
                <a:ea typeface="Courier"/>
                <a:cs typeface="Courier"/>
                <a:sym typeface="Courier New"/>
              </a:rPr>
              <a:t>[100, 1, 42]</a:t>
            </a: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print(list(</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err="1">
                <a:solidFill>
                  <a:srgbClr val="FF7F00"/>
                </a:solidFill>
                <a:latin typeface="Courier"/>
                <a:ea typeface="Courier"/>
                <a:cs typeface="Courier"/>
                <a:sym typeface="Courier New"/>
              </a:rPr>
              <a:t>items</a:t>
            </a:r>
            <a:r>
              <a:rPr lang="en-US" sz="2500" i="0" u="none" strike="noStrike" cap="none" dirty="0">
                <a:solidFill>
                  <a:srgbClr val="FF7F00"/>
                </a:solidFill>
                <a:latin typeface="Courier"/>
                <a:ea typeface="Courier"/>
                <a:cs typeface="Courier"/>
                <a:sym typeface="Courier New"/>
              </a:rPr>
              <a:t>()</a:t>
            </a:r>
            <a:r>
              <a:rPr lang="en-US" sz="2500" dirty="0">
                <a:solidFill>
                  <a:srgbClr val="FFFF00"/>
                </a:solidFill>
                <a:latin typeface="Courier"/>
                <a:ea typeface="Courier"/>
                <a:cs typeface="Courier"/>
                <a:sym typeface="Courier New"/>
              </a:rPr>
              <a:t>))</a:t>
            </a:r>
            <a:endParaRPr lang="en-US" sz="2500" i="0" u="none" strike="noStrike" cap="none" dirty="0">
              <a:solidFill>
                <a:srgbClr val="FF7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rgbClr val="FF7F00"/>
                </a:solidFill>
                <a:latin typeface="Courier"/>
                <a:ea typeface="Courier"/>
                <a:cs typeface="Courier"/>
                <a:sym typeface="Courier New"/>
              </a:rPr>
              <a:t>[('</a:t>
            </a:r>
            <a:r>
              <a:rPr lang="en-US" sz="2500" i="0" u="none" strike="noStrike" cap="none" dirty="0" err="1">
                <a:solidFill>
                  <a:srgbClr val="FF7F00"/>
                </a:solidFill>
                <a:latin typeface="Courier"/>
                <a:ea typeface="Courier"/>
                <a:cs typeface="Courier"/>
                <a:sym typeface="Courier New"/>
              </a:rPr>
              <a:t>jan</a:t>
            </a:r>
            <a:r>
              <a:rPr lang="en-US" sz="2500" i="0" u="none" strike="noStrike" cap="none" dirty="0">
                <a:solidFill>
                  <a:srgbClr val="FF7F00"/>
                </a:solidFill>
                <a:latin typeface="Courier"/>
                <a:ea typeface="Courier"/>
                <a:cs typeface="Courier"/>
                <a:sym typeface="Courier New"/>
              </a:rPr>
              <a:t>', 100), ('chuck', 1), ('</a:t>
            </a:r>
            <a:r>
              <a:rPr lang="en-US" sz="2500" i="0" u="none" strike="noStrike" cap="none" dirty="0" err="1">
                <a:solidFill>
                  <a:srgbClr val="FF7F00"/>
                </a:solidFill>
                <a:latin typeface="Courier"/>
                <a:ea typeface="Courier"/>
                <a:cs typeface="Courier"/>
                <a:sym typeface="Courier New"/>
              </a:rPr>
              <a:t>fred</a:t>
            </a:r>
            <a:r>
              <a:rPr lang="en-US" sz="2500" i="0" u="none" strike="noStrike" cap="none" dirty="0">
                <a:solidFill>
                  <a:srgbClr val="FF7F00"/>
                </a:solidFill>
                <a:latin typeface="Courier"/>
                <a:ea typeface="Courier"/>
                <a:cs typeface="Courier"/>
                <a:sym typeface="Courier New"/>
              </a:rPr>
              <a:t>', 42)]</a:t>
            </a:r>
          </a:p>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chemeClr val="lt1"/>
                </a:solidFill>
                <a:latin typeface="Courier"/>
                <a:ea typeface="Courier"/>
                <a:cs typeface="Courier"/>
                <a:sym typeface="Courier New"/>
              </a:rPr>
              <a:t>&gt;&gt;&gt; </a:t>
            </a:r>
          </a:p>
        </p:txBody>
      </p:sp>
      <p:sp>
        <p:nvSpPr>
          <p:cNvPr id="466" name="Shape 466"/>
          <p:cNvSpPr txBox="1"/>
          <p:nvPr/>
        </p:nvSpPr>
        <p:spPr>
          <a:xfrm>
            <a:off x="8545799" y="7544182"/>
            <a:ext cx="69305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400" u="none" strike="noStrike" cap="none">
                <a:solidFill>
                  <a:schemeClr val="lt1"/>
                </a:solidFill>
                <a:latin typeface="Arial" charset="0"/>
                <a:ea typeface="Arial" charset="0"/>
                <a:cs typeface="Arial" charset="0"/>
                <a:sym typeface="Cabin"/>
              </a:rPr>
              <a:t>What is a </a:t>
            </a:r>
            <a:r>
              <a:rPr lang="en-US" sz="3400">
                <a:solidFill>
                  <a:schemeClr val="lt1"/>
                </a:solidFill>
                <a:latin typeface="Arial" charset="0"/>
                <a:ea typeface="Arial" charset="0"/>
                <a:cs typeface="Arial" charset="0"/>
                <a:sym typeface="Cabin"/>
              </a:rPr>
              <a:t>“</a:t>
            </a:r>
            <a:r>
              <a:rPr lang="en-US" sz="3400" u="none" strike="noStrike" cap="none">
                <a:solidFill>
                  <a:schemeClr val="lt1"/>
                </a:solidFill>
                <a:latin typeface="Arial" charset="0"/>
                <a:ea typeface="Arial" charset="0"/>
                <a:cs typeface="Arial" charset="0"/>
                <a:sym typeface="Cabin"/>
              </a:rPr>
              <a:t>tuple”? </a:t>
            </a:r>
            <a:r>
              <a:rPr lang="en-US" sz="3400" u="none" strike="noStrike" cap="none" dirty="0">
                <a:solidFill>
                  <a:schemeClr val="lt1"/>
                </a:solidFill>
                <a:latin typeface="Arial" charset="0"/>
                <a:ea typeface="Arial" charset="0"/>
                <a:cs typeface="Arial" charset="0"/>
                <a:sym typeface="Cabin"/>
              </a:rPr>
              <a:t>- coming soon...</a:t>
            </a:r>
          </a:p>
        </p:txBody>
      </p:sp>
      <p:cxnSp>
        <p:nvCxnSpPr>
          <p:cNvPr id="467" name="Shape 467"/>
          <p:cNvCxnSpPr/>
          <p:nvPr/>
        </p:nvCxnSpPr>
        <p:spPr>
          <a:xfrm>
            <a:off x="10358438" y="6815138"/>
            <a:ext cx="271462" cy="729044"/>
          </a:xfrm>
          <a:prstGeom prst="straightConnector1">
            <a:avLst/>
          </a:prstGeom>
          <a:noFill/>
          <a:ln w="76200" cap="rnd" cmpd="sng">
            <a:solidFill>
              <a:schemeClr val="lt1"/>
            </a:solidFill>
            <a:prstDash val="solid"/>
            <a:miter/>
            <a:headEnd type="stealth"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7600" u="none" strike="noStrike" cap="none" dirty="0">
                <a:solidFill>
                  <a:srgbClr val="FFD966"/>
                </a:solidFill>
                <a:latin typeface="Arial" charset="0"/>
                <a:ea typeface="Arial" charset="0"/>
                <a:cs typeface="Arial" charset="0"/>
                <a:sym typeface="Cabin"/>
              </a:rPr>
              <a:t>Бонус: две итерационные переменные</a:t>
            </a:r>
            <a:endParaRPr lang="en-US" sz="7600" u="none" strike="noStrike" cap="none" dirty="0">
              <a:solidFill>
                <a:srgbClr val="FFD966"/>
              </a:solidFill>
              <a:latin typeface="Arial" charset="0"/>
              <a:ea typeface="Arial" charset="0"/>
              <a:cs typeface="Arial" charset="0"/>
              <a:sym typeface="Cabin"/>
            </a:endParaRPr>
          </a:p>
        </p:txBody>
      </p:sp>
      <p:sp>
        <p:nvSpPr>
          <p:cNvPr id="473" name="Shape 473"/>
          <p:cNvSpPr txBox="1">
            <a:spLocks noGrp="1"/>
          </p:cNvSpPr>
          <p:nvPr>
            <p:ph idx="1"/>
          </p:nvPr>
        </p:nvSpPr>
        <p:spPr>
          <a:xfrm>
            <a:off x="1155700" y="2603500"/>
            <a:ext cx="5399399" cy="5702299"/>
          </a:xfrm>
          <a:prstGeom prst="rect">
            <a:avLst/>
          </a:prstGeom>
          <a:noFill/>
          <a:ln>
            <a:noFill/>
          </a:ln>
        </p:spPr>
        <p:txBody>
          <a:bodyPr lIns="38100" tIns="38100" rIns="38100" bIns="38100" anchor="ctr" anchorCtr="0">
            <a:noAutofit/>
          </a:bodyPr>
          <a:lstStyle/>
          <a:p>
            <a:r>
              <a:rPr lang="ru-RU" sz="3200" dirty="0"/>
              <a:t>Мы перебираем пары ключ-значение в словаре, используя * две * итерационные переменные.</a:t>
            </a:r>
          </a:p>
          <a:p>
            <a:r>
              <a:rPr lang="ru-RU" sz="3200" dirty="0"/>
              <a:t>На каждой итерации первая переменная - это ключ, а вторая переменная - соответствующее значение для ключа.</a:t>
            </a:r>
          </a:p>
        </p:txBody>
      </p:sp>
      <p:sp>
        <p:nvSpPr>
          <p:cNvPr id="474" name="Shape 474"/>
          <p:cNvSpPr txBox="1"/>
          <p:nvPr/>
        </p:nvSpPr>
        <p:spPr>
          <a:xfrm>
            <a:off x="7429500" y="2970250"/>
            <a:ext cx="8515350" cy="47879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err="1">
                <a:solidFill>
                  <a:srgbClr val="00FF00"/>
                </a:solidFill>
                <a:latin typeface="Courier"/>
                <a:ea typeface="Courier"/>
                <a:cs typeface="Courier"/>
                <a:sym typeface="Courier New"/>
              </a:rPr>
              <a:t>jjj</a:t>
            </a:r>
            <a:r>
              <a:rPr lang="en-US" sz="2400" i="0" u="none" strike="noStrike" cap="none" dirty="0">
                <a:solidFill>
                  <a:schemeClr val="lt1"/>
                </a:solidFill>
                <a:latin typeface="Courier"/>
                <a:ea typeface="Courier"/>
                <a:cs typeface="Courier"/>
                <a:sym typeface="Courier New"/>
              </a:rPr>
              <a:t> = { 'chuck' : 1 , '</a:t>
            </a:r>
            <a:r>
              <a:rPr lang="en-US" sz="2400" i="0" u="none" strike="noStrike" cap="none" dirty="0" err="1">
                <a:solidFill>
                  <a:schemeClr val="lt1"/>
                </a:solidFill>
                <a:latin typeface="Courier"/>
                <a:ea typeface="Courier"/>
                <a:cs typeface="Courier"/>
                <a:sym typeface="Courier New"/>
              </a:rPr>
              <a:t>fred</a:t>
            </a:r>
            <a:r>
              <a:rPr lang="en-US" sz="2400" i="0" u="none" strike="noStrike" cap="none" dirty="0">
                <a:solidFill>
                  <a:schemeClr val="lt1"/>
                </a:solidFill>
                <a:latin typeface="Courier"/>
                <a:ea typeface="Courier"/>
                <a:cs typeface="Courier"/>
                <a:sym typeface="Courier New"/>
              </a:rPr>
              <a:t>' : 42, '</a:t>
            </a:r>
            <a:r>
              <a:rPr lang="en-US" sz="2400" i="0" u="none" strike="noStrike" cap="none" dirty="0" err="1">
                <a:solidFill>
                  <a:schemeClr val="lt1"/>
                </a:solidFill>
                <a:latin typeface="Courier"/>
                <a:ea typeface="Courier"/>
                <a:cs typeface="Courier"/>
                <a:sym typeface="Courier New"/>
              </a:rPr>
              <a:t>jan</a:t>
            </a:r>
            <a:r>
              <a:rPr lang="en-US" sz="2400" i="0" u="none" strike="noStrike" cap="none" dirty="0">
                <a:solidFill>
                  <a:schemeClr val="lt1"/>
                </a:solidFill>
                <a:latin typeface="Courier"/>
                <a:ea typeface="Courier"/>
                <a:cs typeface="Courier"/>
                <a:sym typeface="Courier New"/>
              </a:rPr>
              <a:t>': 100}</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for </a:t>
            </a:r>
            <a:r>
              <a:rPr lang="en-US" sz="2400" i="0" u="none" strike="noStrike" cap="none" dirty="0" err="1">
                <a:solidFill>
                  <a:srgbClr val="FF7F00"/>
                </a:solidFill>
                <a:latin typeface="Courier"/>
                <a:ea typeface="Courier"/>
                <a:cs typeface="Courier"/>
                <a:sym typeface="Courier New"/>
              </a:rPr>
              <a:t>aaa</a:t>
            </a:r>
            <a:r>
              <a:rPr lang="en-US" sz="2400" i="0" u="none" strike="noStrike" cap="none" dirty="0" err="1">
                <a:solidFill>
                  <a:schemeClr val="lt1"/>
                </a:solidFill>
                <a:latin typeface="Courier"/>
                <a:ea typeface="Courier"/>
                <a:cs typeface="Courier"/>
                <a:sym typeface="Courier New"/>
              </a:rPr>
              <a:t>,</a:t>
            </a:r>
            <a:r>
              <a:rPr lang="en-US" sz="2400" i="0" u="none" strike="noStrike" cap="none" dirty="0" err="1">
                <a:solidFill>
                  <a:srgbClr val="FFFF00"/>
                </a:solidFill>
                <a:latin typeface="Courier"/>
                <a:ea typeface="Courier"/>
                <a:cs typeface="Courier"/>
                <a:sym typeface="Courier New"/>
              </a:rPr>
              <a:t>bbb</a:t>
            </a:r>
            <a:r>
              <a:rPr lang="en-US" sz="2400" i="0" u="none" strike="noStrike" cap="none" dirty="0">
                <a:solidFill>
                  <a:schemeClr val="lt1"/>
                </a:solidFill>
                <a:latin typeface="Courier"/>
                <a:ea typeface="Courier"/>
                <a:cs typeface="Courier"/>
                <a:sym typeface="Courier New"/>
              </a:rPr>
              <a:t> in </a:t>
            </a:r>
            <a:r>
              <a:rPr lang="en-US" sz="2400" i="0" u="none" strike="noStrike" cap="none" dirty="0" err="1">
                <a:solidFill>
                  <a:srgbClr val="00FF00"/>
                </a:solidFill>
                <a:latin typeface="Courier"/>
                <a:ea typeface="Courier"/>
                <a:cs typeface="Courier"/>
                <a:sym typeface="Courier New"/>
              </a:rPr>
              <a:t>jjj</a:t>
            </a:r>
            <a:r>
              <a:rPr lang="en-US" sz="2400" i="0" u="none" strike="noStrike" cap="none" dirty="0" err="1">
                <a:solidFill>
                  <a:srgbClr val="FF00FF"/>
                </a:solidFill>
                <a:latin typeface="Courier"/>
                <a:ea typeface="Courier"/>
                <a:cs typeface="Courier"/>
                <a:sym typeface="Courier New"/>
              </a:rPr>
              <a:t>.items</a:t>
            </a:r>
            <a:r>
              <a:rPr lang="en-US" sz="2400" i="0" u="none" strike="noStrike" cap="none" dirty="0">
                <a:solidFill>
                  <a:schemeClr val="lt1"/>
                </a:solidFill>
                <a:latin typeface="Courier"/>
                <a:ea typeface="Courier"/>
                <a:cs typeface="Courier"/>
                <a:sym typeface="Courier New"/>
              </a:rPr>
              <a:t>() :</a:t>
            </a:r>
          </a:p>
          <a:p>
            <a:pPr lvl="0">
              <a:buClr>
                <a:schemeClr val="lt1"/>
              </a:buClr>
              <a:buSzPct val="25000"/>
            </a:pPr>
            <a:r>
              <a:rPr lang="en-US" sz="2400" i="0" u="none" strike="noStrike" cap="none" dirty="0">
                <a:solidFill>
                  <a:schemeClr val="lt1"/>
                </a:solidFill>
                <a:latin typeface="Courier"/>
                <a:ea typeface="Courier"/>
                <a:cs typeface="Courier"/>
                <a:sym typeface="Courier New"/>
              </a:rPr>
              <a:t>    print(</a:t>
            </a:r>
            <a:r>
              <a:rPr lang="en-US" sz="2400" i="0" u="none" strike="noStrike" cap="none" dirty="0" err="1">
                <a:solidFill>
                  <a:srgbClr val="FF7F00"/>
                </a:solidFill>
                <a:latin typeface="Courier"/>
                <a:ea typeface="Courier"/>
                <a:cs typeface="Courier"/>
                <a:sym typeface="Courier New"/>
              </a:rPr>
              <a:t>aaa</a:t>
            </a:r>
            <a:r>
              <a:rPr lang="en-US" sz="2400" i="0" u="none" strike="noStrike" cap="none" dirty="0">
                <a:solidFill>
                  <a:schemeClr val="lt1"/>
                </a:solidFill>
                <a:latin typeface="Courier"/>
                <a:ea typeface="Courier"/>
                <a:cs typeface="Courier"/>
                <a:sym typeface="Courier New"/>
              </a:rPr>
              <a:t>, </a:t>
            </a:r>
            <a:r>
              <a:rPr lang="en-US" sz="2400" i="0" u="none" strike="noStrike" cap="none" dirty="0" err="1">
                <a:solidFill>
                  <a:srgbClr val="FFFF00"/>
                </a:solidFill>
                <a:latin typeface="Courier"/>
                <a:ea typeface="Courier"/>
                <a:cs typeface="Courier"/>
                <a:sym typeface="Courier New"/>
              </a:rPr>
              <a:t>bbb</a:t>
            </a:r>
            <a:r>
              <a:rPr lang="en-US" sz="2400" dirty="0">
                <a:solidFill>
                  <a:schemeClr val="lt1"/>
                </a:solidFill>
                <a:latin typeface="Courier"/>
                <a:ea typeface="Courier"/>
                <a:cs typeface="Courier"/>
                <a:sym typeface="Courier New"/>
              </a:rPr>
              <a:t>)</a:t>
            </a:r>
            <a:endParaRPr lang="en-US"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4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err="1">
                <a:solidFill>
                  <a:srgbClr val="FF7F00"/>
                </a:solidFill>
                <a:latin typeface="Courier"/>
                <a:ea typeface="Courier"/>
                <a:cs typeface="Courier"/>
                <a:sym typeface="Courier New"/>
              </a:rPr>
              <a:t>jan</a:t>
            </a:r>
            <a:r>
              <a:rPr lang="en-US" sz="2400" i="0" u="none" strike="noStrike" cap="none" dirty="0">
                <a:solidFill>
                  <a:srgbClr val="FFFF00"/>
                </a:solidFill>
                <a:latin typeface="Courier"/>
                <a:ea typeface="Courier"/>
                <a:cs typeface="Courier"/>
                <a:sym typeface="Courier New"/>
              </a:rPr>
              <a:t> 100</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a:solidFill>
                  <a:srgbClr val="FF7F00"/>
                </a:solidFill>
                <a:latin typeface="Courier"/>
                <a:ea typeface="Courier"/>
                <a:cs typeface="Courier"/>
                <a:sym typeface="Courier New"/>
              </a:rPr>
              <a:t>chuck</a:t>
            </a:r>
            <a:r>
              <a:rPr lang="en-US" sz="2400" i="0" u="none" strike="noStrike" cap="none" dirty="0">
                <a:solidFill>
                  <a:srgbClr val="FFFF00"/>
                </a:solidFill>
                <a:latin typeface="Courier"/>
                <a:ea typeface="Courier"/>
                <a:cs typeface="Courier"/>
                <a:sym typeface="Courier New"/>
              </a:rPr>
              <a:t> 1</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err="1">
                <a:solidFill>
                  <a:srgbClr val="FF7F00"/>
                </a:solidFill>
                <a:latin typeface="Courier"/>
                <a:ea typeface="Courier"/>
                <a:cs typeface="Courier"/>
                <a:sym typeface="Courier New"/>
              </a:rPr>
              <a:t>fred</a:t>
            </a:r>
            <a:r>
              <a:rPr lang="en-US" sz="2400" i="0" u="none" strike="noStrike" cap="none" dirty="0">
                <a:solidFill>
                  <a:srgbClr val="FFFF00"/>
                </a:solidFill>
                <a:latin typeface="Courier"/>
                <a:ea typeface="Courier"/>
                <a:cs typeface="Courier"/>
                <a:sym typeface="Courier New"/>
              </a:rPr>
              <a:t> 42</a:t>
            </a:r>
          </a:p>
          <a:p>
            <a:pPr marL="0" marR="0" lvl="0" indent="0" algn="l" rtl="0">
              <a:lnSpc>
                <a:spcPct val="100000"/>
              </a:lnSpc>
              <a:spcBef>
                <a:spcPts val="0"/>
              </a:spcBef>
              <a:spcAft>
                <a:spcPts val="0"/>
              </a:spcAft>
              <a:buClr>
                <a:schemeClr val="lt1"/>
              </a:buClr>
              <a:buSzPct val="25000"/>
              <a:buFont typeface="Cabin"/>
              <a:buNone/>
            </a:pPr>
            <a:r>
              <a:rPr lang="en-US" sz="2400" b="1" i="0" u="none" strike="noStrike" cap="none" dirty="0">
                <a:solidFill>
                  <a:schemeClr val="lt1"/>
                </a:solidFill>
                <a:latin typeface="Courier"/>
                <a:ea typeface="Courier"/>
                <a:cs typeface="Courier"/>
                <a:sym typeface="Courier New"/>
              </a:rPr>
              <a:t> </a:t>
            </a:r>
          </a:p>
          <a:p>
            <a:pPr marL="0" marR="0" lvl="0" indent="0" algn="ctr" rtl="0">
              <a:lnSpc>
                <a:spcPct val="100000"/>
              </a:lnSpc>
              <a:spcBef>
                <a:spcPts val="0"/>
              </a:spcBef>
              <a:spcAft>
                <a:spcPts val="0"/>
              </a:spcAft>
              <a:buNone/>
            </a:pPr>
            <a:endParaRPr sz="2400" b="1" dirty="0">
              <a:latin typeface="Courier"/>
              <a:ea typeface="Courier"/>
              <a:cs typeface="Courier"/>
              <a:sym typeface="Courier New"/>
            </a:endParaRPr>
          </a:p>
        </p:txBody>
      </p:sp>
      <p:sp>
        <p:nvSpPr>
          <p:cNvPr id="475" name="Shape 475"/>
          <p:cNvSpPr txBox="1"/>
          <p:nvPr/>
        </p:nvSpPr>
        <p:spPr>
          <a:xfrm>
            <a:off x="12484101" y="6072180"/>
            <a:ext cx="14954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[chuck]</a:t>
            </a:r>
          </a:p>
        </p:txBody>
      </p:sp>
      <p:sp>
        <p:nvSpPr>
          <p:cNvPr id="476" name="Shape 476"/>
          <p:cNvSpPr txBox="1"/>
          <p:nvPr/>
        </p:nvSpPr>
        <p:spPr>
          <a:xfrm>
            <a:off x="14274801" y="6059480"/>
            <a:ext cx="3682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1</a:t>
            </a:r>
          </a:p>
        </p:txBody>
      </p:sp>
      <p:sp>
        <p:nvSpPr>
          <p:cNvPr id="477" name="Shape 477"/>
          <p:cNvSpPr txBox="1"/>
          <p:nvPr/>
        </p:nvSpPr>
        <p:spPr>
          <a:xfrm>
            <a:off x="12771437" y="6897680"/>
            <a:ext cx="11574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[fred]</a:t>
            </a:r>
          </a:p>
        </p:txBody>
      </p:sp>
      <p:sp>
        <p:nvSpPr>
          <p:cNvPr id="478" name="Shape 478"/>
          <p:cNvSpPr txBox="1"/>
          <p:nvPr/>
        </p:nvSpPr>
        <p:spPr>
          <a:xfrm>
            <a:off x="14224001" y="6884980"/>
            <a:ext cx="5969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42</a:t>
            </a:r>
          </a:p>
        </p:txBody>
      </p:sp>
      <p:sp>
        <p:nvSpPr>
          <p:cNvPr id="479" name="Shape 479"/>
          <p:cNvSpPr txBox="1"/>
          <p:nvPr/>
        </p:nvSpPr>
        <p:spPr>
          <a:xfrm>
            <a:off x="13095403" y="4510080"/>
            <a:ext cx="866887"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aaa</a:t>
            </a:r>
            <a:endParaRPr lang="en-US" sz="3600" u="none" strike="noStrike" cap="none" dirty="0">
              <a:solidFill>
                <a:srgbClr val="FF7F00"/>
              </a:solidFill>
              <a:latin typeface="Arial" charset="0"/>
              <a:ea typeface="Arial" charset="0"/>
              <a:cs typeface="Arial" charset="0"/>
              <a:sym typeface="Cabin"/>
            </a:endParaRPr>
          </a:p>
        </p:txBody>
      </p:sp>
      <p:sp>
        <p:nvSpPr>
          <p:cNvPr id="480" name="Shape 480"/>
          <p:cNvSpPr txBox="1"/>
          <p:nvPr/>
        </p:nvSpPr>
        <p:spPr>
          <a:xfrm>
            <a:off x="14208126" y="4510080"/>
            <a:ext cx="80009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a:solidFill>
                  <a:srgbClr val="FFFF00"/>
                </a:solidFill>
                <a:latin typeface="Arial" charset="0"/>
                <a:ea typeface="Arial" charset="0"/>
                <a:cs typeface="Arial" charset="0"/>
                <a:sym typeface="Cabin"/>
              </a:rPr>
              <a:t>bbb</a:t>
            </a:r>
          </a:p>
        </p:txBody>
      </p:sp>
      <p:sp>
        <p:nvSpPr>
          <p:cNvPr id="481" name="Shape 481"/>
          <p:cNvSpPr txBox="1"/>
          <p:nvPr/>
        </p:nvSpPr>
        <p:spPr>
          <a:xfrm>
            <a:off x="13023851" y="5259380"/>
            <a:ext cx="9429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[jan]</a:t>
            </a:r>
          </a:p>
        </p:txBody>
      </p:sp>
      <p:sp>
        <p:nvSpPr>
          <p:cNvPr id="482" name="Shape 482"/>
          <p:cNvSpPr txBox="1"/>
          <p:nvPr/>
        </p:nvSpPr>
        <p:spPr>
          <a:xfrm>
            <a:off x="14262101" y="5246680"/>
            <a:ext cx="8254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100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693525" y="857250"/>
            <a:ext cx="9221999" cy="735806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00"/>
                </a:solidFill>
                <a:latin typeface="Courier"/>
                <a:ea typeface="Courier"/>
                <a:cs typeface="Courier"/>
                <a:sym typeface="Courier New"/>
              </a:rPr>
              <a:t>name = input('Enter file:')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00"/>
                </a:solidFill>
                <a:latin typeface="Courier"/>
                <a:ea typeface="Courier"/>
                <a:cs typeface="Courier"/>
                <a:sym typeface="Courier New"/>
              </a:rPr>
              <a:t>handle = open(name)</a:t>
            </a:r>
          </a:p>
          <a:p>
            <a:pPr marL="0" marR="0" lvl="0" indent="0" algn="ctr" rtl="0">
              <a:lnSpc>
                <a:spcPct val="100000"/>
              </a:lnSpc>
              <a:spcBef>
                <a:spcPts val="0"/>
              </a:spcBef>
              <a:spcAft>
                <a:spcPts val="0"/>
              </a:spcAft>
              <a:buNone/>
            </a:pPr>
            <a:endParaRPr sz="26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00FF"/>
                </a:solidFill>
                <a:latin typeface="Courier"/>
                <a:ea typeface="Courier"/>
                <a:cs typeface="Courier"/>
                <a:sym typeface="Courier New"/>
              </a:rPr>
              <a:t>counts = </a:t>
            </a:r>
            <a:r>
              <a:rPr lang="en-US" sz="2600" i="0" u="none" strike="noStrike" cap="none" dirty="0" err="1">
                <a:solidFill>
                  <a:srgbClr val="FF00FF"/>
                </a:solidFill>
                <a:latin typeface="Courier"/>
                <a:ea typeface="Courier"/>
                <a:cs typeface="Courier"/>
                <a:sym typeface="Courier New"/>
              </a:rPr>
              <a:t>dict</a:t>
            </a:r>
            <a:r>
              <a:rPr lang="en-US" sz="2600" i="0" u="none" strike="noStrike" cap="none" dirty="0">
                <a:solidFill>
                  <a:srgbClr val="FF00FF"/>
                </a:solidFill>
                <a:latin typeface="Courier"/>
                <a:ea typeface="Courier"/>
                <a:cs typeface="Courier"/>
                <a:sym typeface="Courier New"/>
              </a:rPr>
              <a:t>()</a:t>
            </a:r>
          </a:p>
          <a:p>
            <a:pPr lvl="0">
              <a:buClr>
                <a:srgbClr val="00FF00"/>
              </a:buClr>
              <a:buSzPct val="25000"/>
            </a:pPr>
            <a:r>
              <a:rPr lang="en-US" sz="2600" dirty="0">
                <a:solidFill>
                  <a:srgbClr val="FF00FF"/>
                </a:solidFill>
                <a:latin typeface="Courier"/>
                <a:ea typeface="Courier"/>
                <a:cs typeface="Courier"/>
                <a:sym typeface="Courier New"/>
              </a:rPr>
              <a:t>for line in handle:</a:t>
            </a:r>
          </a:p>
          <a:p>
            <a:pPr lvl="0">
              <a:buClr>
                <a:srgbClr val="00FF00"/>
              </a:buClr>
              <a:buSzPct val="25000"/>
            </a:pPr>
            <a:r>
              <a:rPr lang="en-US" sz="2600" dirty="0">
                <a:solidFill>
                  <a:srgbClr val="FF00FF"/>
                </a:solidFill>
                <a:latin typeface="Courier"/>
                <a:ea typeface="Courier"/>
                <a:cs typeface="Courier"/>
                <a:sym typeface="Courier New"/>
              </a:rPr>
              <a:t>    words = </a:t>
            </a:r>
            <a:r>
              <a:rPr lang="en-US" sz="2600" dirty="0" err="1">
                <a:solidFill>
                  <a:srgbClr val="FF00FF"/>
                </a:solidFill>
                <a:latin typeface="Courier"/>
                <a:ea typeface="Courier"/>
                <a:cs typeface="Courier"/>
                <a:sym typeface="Courier New"/>
              </a:rPr>
              <a:t>line.split</a:t>
            </a:r>
            <a:r>
              <a:rPr lang="en-US" sz="2600"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00FF"/>
                </a:solidFill>
                <a:latin typeface="Courier"/>
                <a:ea typeface="Courier"/>
                <a:cs typeface="Courier"/>
                <a:sym typeface="Courier New"/>
              </a:rPr>
              <a:t>    for word in words:</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00FF"/>
                </a:solidFill>
                <a:latin typeface="Courier"/>
                <a:ea typeface="Courier"/>
                <a:cs typeface="Courier"/>
                <a:sym typeface="Courier New"/>
              </a:rPr>
              <a:t>        counts[word] = </a:t>
            </a:r>
            <a:r>
              <a:rPr lang="en-US" sz="2600" i="0" u="none" strike="noStrike" cap="none" dirty="0" err="1">
                <a:solidFill>
                  <a:srgbClr val="FF00FF"/>
                </a:solidFill>
                <a:latin typeface="Courier"/>
                <a:ea typeface="Courier"/>
                <a:cs typeface="Courier"/>
                <a:sym typeface="Courier New"/>
              </a:rPr>
              <a:t>counts.get</a:t>
            </a:r>
            <a:r>
              <a:rPr lang="en-US" sz="2600" i="0" u="none" strike="noStrike" cap="none" dirty="0">
                <a:solidFill>
                  <a:srgbClr val="FF00FF"/>
                </a:solidFill>
                <a:latin typeface="Courier"/>
                <a:ea typeface="Courier"/>
                <a:cs typeface="Courier"/>
                <a:sym typeface="Courier New"/>
              </a:rPr>
              <a:t>(word,0) + 1</a:t>
            </a:r>
          </a:p>
          <a:p>
            <a:pPr marL="0" marR="0" lvl="0" indent="0" algn="l" rtl="0">
              <a:lnSpc>
                <a:spcPct val="100000"/>
              </a:lnSpc>
              <a:spcBef>
                <a:spcPts val="0"/>
              </a:spcBef>
              <a:spcAft>
                <a:spcPts val="0"/>
              </a:spcAft>
              <a:buClr>
                <a:srgbClr val="00FF00"/>
              </a:buClr>
              <a:buFont typeface="Cabin"/>
              <a:buNone/>
            </a:pPr>
            <a:endParaRPr sz="26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err="1">
                <a:solidFill>
                  <a:srgbClr val="00FFFF"/>
                </a:solidFill>
                <a:latin typeface="Courier"/>
                <a:ea typeface="Courier"/>
                <a:cs typeface="Courier"/>
                <a:sym typeface="Courier New"/>
              </a:rPr>
              <a:t>bigword</a:t>
            </a:r>
            <a:r>
              <a:rPr lang="en-US" sz="2600" i="0" u="none" strike="noStrike" cap="none" dirty="0">
                <a:solidFill>
                  <a:srgbClr val="00FFFF"/>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for </a:t>
            </a:r>
            <a:r>
              <a:rPr lang="en-US" sz="2600" i="0" u="none" strike="noStrike" cap="none" dirty="0" err="1">
                <a:solidFill>
                  <a:srgbClr val="00FFFF"/>
                </a:solidFill>
                <a:latin typeface="Courier"/>
                <a:ea typeface="Courier"/>
                <a:cs typeface="Courier"/>
                <a:sym typeface="Courier New"/>
              </a:rPr>
              <a:t>word,count</a:t>
            </a:r>
            <a:r>
              <a:rPr lang="en-US" sz="2600" i="0" u="none" strike="noStrike" cap="none" dirty="0">
                <a:solidFill>
                  <a:srgbClr val="00FFFF"/>
                </a:solidFill>
                <a:latin typeface="Courier"/>
                <a:ea typeface="Courier"/>
                <a:cs typeface="Courier"/>
                <a:sym typeface="Courier New"/>
              </a:rPr>
              <a:t> in </a:t>
            </a:r>
            <a:r>
              <a:rPr lang="en-US" sz="2600" i="0" u="none" strike="noStrike" cap="none" dirty="0" err="1">
                <a:solidFill>
                  <a:srgbClr val="00FFFF"/>
                </a:solidFill>
                <a:latin typeface="Courier"/>
                <a:ea typeface="Courier"/>
                <a:cs typeface="Courier"/>
                <a:sym typeface="Courier New"/>
              </a:rPr>
              <a:t>counts.items</a:t>
            </a:r>
            <a:r>
              <a:rPr lang="en-US" sz="26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if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is None or count &gt;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a:t>
            </a:r>
            <a:r>
              <a:rPr lang="en-US" sz="2600" i="0" u="none" strike="noStrike" cap="none" dirty="0" err="1">
                <a:solidFill>
                  <a:srgbClr val="00FFFF"/>
                </a:solidFill>
                <a:latin typeface="Courier"/>
                <a:ea typeface="Courier"/>
                <a:cs typeface="Courier"/>
                <a:sym typeface="Courier New"/>
              </a:rPr>
              <a:t>bigword</a:t>
            </a:r>
            <a:r>
              <a:rPr lang="en-US" sz="2600" i="0" u="none" strike="noStrike" cap="none" dirty="0">
                <a:solidFill>
                  <a:srgbClr val="00FFFF"/>
                </a:solidFill>
                <a:latin typeface="Courier"/>
                <a:ea typeface="Courier"/>
                <a:cs typeface="Courier"/>
                <a:sym typeface="Courier New"/>
              </a:rPr>
              <a:t> = word</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 count</a:t>
            </a:r>
          </a:p>
          <a:p>
            <a:pPr marL="0" marR="0" lvl="0" indent="0" algn="l" rtl="0">
              <a:lnSpc>
                <a:spcPct val="100000"/>
              </a:lnSpc>
              <a:spcBef>
                <a:spcPts val="0"/>
              </a:spcBef>
              <a:spcAft>
                <a:spcPts val="0"/>
              </a:spcAft>
              <a:buClr>
                <a:srgbClr val="00FF00"/>
              </a:buClr>
              <a:buFont typeface="Cabin"/>
              <a:buNone/>
            </a:pPr>
            <a:endParaRPr sz="26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7F00"/>
                </a:solidFill>
                <a:latin typeface="Courier"/>
                <a:ea typeface="Courier"/>
                <a:cs typeface="Courier"/>
                <a:sym typeface="Courier New"/>
              </a:rPr>
              <a:t>print(</a:t>
            </a:r>
            <a:r>
              <a:rPr lang="en-US" sz="2600" i="0" u="none" strike="noStrike" cap="none" dirty="0" err="1">
                <a:solidFill>
                  <a:srgbClr val="FF7F00"/>
                </a:solidFill>
                <a:latin typeface="Courier"/>
                <a:ea typeface="Courier"/>
                <a:cs typeface="Courier"/>
                <a:sym typeface="Courier New"/>
              </a:rPr>
              <a:t>bigword</a:t>
            </a:r>
            <a:r>
              <a:rPr lang="en-US" sz="2600" i="0" u="none" strike="noStrike" cap="none" dirty="0">
                <a:solidFill>
                  <a:srgbClr val="FF7F00"/>
                </a:solidFill>
                <a:latin typeface="Courier"/>
                <a:ea typeface="Courier"/>
                <a:cs typeface="Courier"/>
                <a:sym typeface="Courier New"/>
              </a:rPr>
              <a:t>, </a:t>
            </a:r>
            <a:r>
              <a:rPr lang="en-US" sz="2600" i="0" u="none" strike="noStrike" cap="none" dirty="0" err="1">
                <a:solidFill>
                  <a:srgbClr val="FF7F00"/>
                </a:solidFill>
                <a:latin typeface="Courier"/>
                <a:ea typeface="Courier"/>
                <a:cs typeface="Courier"/>
                <a:sym typeface="Courier New"/>
              </a:rPr>
              <a:t>bigcount</a:t>
            </a:r>
            <a:r>
              <a:rPr lang="en-US" sz="2600" i="0" u="none" strike="noStrike" cap="none" dirty="0">
                <a:solidFill>
                  <a:srgbClr val="FF7F00"/>
                </a:solidFill>
                <a:latin typeface="Courier"/>
                <a:ea typeface="Courier"/>
                <a:cs typeface="Courier"/>
                <a:sym typeface="Courier New"/>
              </a:rPr>
              <a:t>)</a:t>
            </a:r>
          </a:p>
        </p:txBody>
      </p:sp>
      <p:sp>
        <p:nvSpPr>
          <p:cNvPr id="488" name="Shape 488"/>
          <p:cNvSpPr txBox="1"/>
          <p:nvPr/>
        </p:nvSpPr>
        <p:spPr>
          <a:xfrm>
            <a:off x="10626725" y="4787900"/>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a:t>
            </a:r>
            <a:r>
              <a:rPr lang="en-US" sz="3600" u="none" strike="noStrike" cap="none" dirty="0" err="1">
                <a:solidFill>
                  <a:srgbClr val="FFFF00"/>
                </a:solidFill>
                <a:latin typeface="Arial" charset="0"/>
                <a:ea typeface="Arial" charset="0"/>
                <a:cs typeface="Arial" charset="0"/>
                <a:sym typeface="Cabin"/>
              </a:rPr>
              <a:t>words.py</a:t>
            </a:r>
            <a:r>
              <a:rPr lang="en-US" sz="3600" u="none" strike="noStrike" cap="none" dirty="0">
                <a:solidFill>
                  <a:srgbClr val="FF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Enter file: </a:t>
            </a:r>
            <a:r>
              <a:rPr lang="en-US" sz="3600" dirty="0" err="1">
                <a:solidFill>
                  <a:schemeClr val="lt1"/>
                </a:solidFill>
                <a:latin typeface="Arial" charset="0"/>
                <a:ea typeface="Arial" charset="0"/>
                <a:cs typeface="Arial" charset="0"/>
                <a:sym typeface="Cabin"/>
              </a:rPr>
              <a:t>clown</a:t>
            </a:r>
            <a:r>
              <a:rPr lang="en-US" sz="3600" u="none" strike="noStrike" cap="none" dirty="0" err="1">
                <a:solidFill>
                  <a:schemeClr val="lt1"/>
                </a:solidFill>
                <a:latin typeface="Arial" charset="0"/>
                <a:ea typeface="Arial" charset="0"/>
                <a:cs typeface="Arial" charset="0"/>
                <a:sym typeface="Cabin"/>
              </a:rPr>
              <a:t>.txt</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t</a:t>
            </a:r>
            <a:r>
              <a:rPr lang="en-US" sz="3600" dirty="0">
                <a:solidFill>
                  <a:srgbClr val="FFFF00"/>
                </a:solidFill>
                <a:latin typeface="Arial" charset="0"/>
                <a:ea typeface="Arial" charset="0"/>
                <a:cs typeface="Arial" charset="0"/>
                <a:sym typeface="Cabin"/>
              </a:rPr>
              <a:t>he 7</a:t>
            </a:r>
          </a:p>
        </p:txBody>
      </p:sp>
      <p:sp>
        <p:nvSpPr>
          <p:cNvPr id="489" name="Shape 489"/>
          <p:cNvSpPr txBox="1"/>
          <p:nvPr/>
        </p:nvSpPr>
        <p:spPr>
          <a:xfrm>
            <a:off x="10626725" y="1705475"/>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a:t>
            </a:r>
            <a:r>
              <a:rPr lang="en-US" sz="3600" u="none" strike="noStrike" cap="none" dirty="0" err="1">
                <a:solidFill>
                  <a:srgbClr val="FFFF00"/>
                </a:solidFill>
                <a:latin typeface="Arial" charset="0"/>
                <a:ea typeface="Arial" charset="0"/>
                <a:cs typeface="Arial" charset="0"/>
                <a:sym typeface="Cabin"/>
              </a:rPr>
              <a:t>words.py</a:t>
            </a:r>
            <a:r>
              <a:rPr lang="en-US" sz="3600" u="none" strike="noStrike" cap="none" dirty="0">
                <a:solidFill>
                  <a:srgbClr val="FF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Enter file: </a:t>
            </a:r>
            <a:r>
              <a:rPr lang="en-US" sz="3600" u="none" strike="noStrike" cap="none" dirty="0" err="1">
                <a:solidFill>
                  <a:schemeClr val="lt1"/>
                </a:solidFill>
                <a:latin typeface="Arial" charset="0"/>
                <a:ea typeface="Arial" charset="0"/>
                <a:cs typeface="Arial" charset="0"/>
                <a:sym typeface="Cabin"/>
              </a:rPr>
              <a:t>words.txt</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to 16</a:t>
            </a:r>
          </a:p>
        </p:txBody>
      </p:sp>
      <p:sp>
        <p:nvSpPr>
          <p:cNvPr id="2" name="TextBox 1"/>
          <p:cNvSpPr txBox="1"/>
          <p:nvPr/>
        </p:nvSpPr>
        <p:spPr>
          <a:xfrm>
            <a:off x="10626725" y="7630538"/>
            <a:ext cx="4421403" cy="584775"/>
          </a:xfrm>
          <a:prstGeom prst="rect">
            <a:avLst/>
          </a:prstGeom>
          <a:noFill/>
        </p:spPr>
        <p:txBody>
          <a:bodyPr wrap="none" rtlCol="0">
            <a:spAutoFit/>
          </a:bodyPr>
          <a:lstStyle/>
          <a:p>
            <a:r>
              <a:rPr lang="en-US" sz="3200" dirty="0">
                <a:solidFill>
                  <a:schemeClr val="bg1"/>
                </a:solidFill>
              </a:rPr>
              <a:t>Using two nested loops</a:t>
            </a:r>
          </a:p>
        </p:txBody>
      </p:sp>
    </p:spTree>
    <p:extLst>
      <p:ext uri="{BB962C8B-B14F-4D97-AF65-F5344CB8AC3E}">
        <p14:creationId xmlns:p14="http://schemas.microsoft.com/office/powerpoint/2010/main" val="1572319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7600" u="none" strike="noStrike" cap="none" dirty="0">
                <a:solidFill>
                  <a:srgbClr val="FFD966"/>
                </a:solidFill>
                <a:latin typeface="Arial" charset="0"/>
                <a:ea typeface="Arial" charset="0"/>
                <a:cs typeface="Arial" charset="0"/>
                <a:sym typeface="Cabin"/>
              </a:rPr>
              <a:t>Резюме</a:t>
            </a:r>
            <a:endParaRPr lang="en-US" sz="7600" u="none" strike="noStrike" cap="none" dirty="0">
              <a:solidFill>
                <a:srgbClr val="FFD966"/>
              </a:solidFill>
              <a:latin typeface="Arial" charset="0"/>
              <a:ea typeface="Arial" charset="0"/>
              <a:cs typeface="Arial" charset="0"/>
              <a:sym typeface="Cabin"/>
            </a:endParaRPr>
          </a:p>
        </p:txBody>
      </p:sp>
      <p:pic>
        <p:nvPicPr>
          <p:cNvPr id="495" name="Shape 495"/>
          <p:cNvPicPr preferRelativeResize="0"/>
          <p:nvPr/>
        </p:nvPicPr>
        <p:blipFill rotWithShape="1">
          <a:blip r:embed="rId3">
            <a:alphaModFix/>
          </a:blip>
          <a:srcRect/>
          <a:stretch/>
        </p:blipFill>
        <p:spPr>
          <a:xfrm>
            <a:off x="1155700" y="2286000"/>
            <a:ext cx="13935074" cy="6022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33754" y="890954"/>
            <a:ext cx="13657384" cy="1580043"/>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7600" u="none" strike="noStrike" cap="none" dirty="0">
                <a:solidFill>
                  <a:srgbClr val="FFD966"/>
                </a:solidFill>
                <a:latin typeface="Arial" charset="0"/>
                <a:ea typeface="Arial" charset="0"/>
                <a:cs typeface="Arial" charset="0"/>
                <a:sym typeface="Cabin"/>
              </a:rPr>
              <a:t>Что не является коллекцией</a:t>
            </a:r>
            <a:r>
              <a:rPr lang="en-US" sz="7600" b="0" i="0" u="none" strike="noStrike" cap="none" dirty="0">
                <a:solidFill>
                  <a:srgbClr val="FFD966"/>
                </a:solidFill>
                <a:latin typeface="Arial"/>
                <a:ea typeface="Arial"/>
                <a:cs typeface="Arial"/>
                <a:sym typeface="Arial"/>
              </a:rPr>
              <a:t>?</a:t>
            </a:r>
          </a:p>
        </p:txBody>
      </p:sp>
      <p:sp>
        <p:nvSpPr>
          <p:cNvPr id="220" name="Shape 220"/>
          <p:cNvSpPr txBox="1">
            <a:spLocks noGrp="1"/>
          </p:cNvSpPr>
          <p:nvPr>
            <p:ph idx="1"/>
          </p:nvPr>
        </p:nvSpPr>
        <p:spPr>
          <a:xfrm>
            <a:off x="1155700" y="2603501"/>
            <a:ext cx="13931900" cy="1839912"/>
          </a:xfrm>
          <a:prstGeom prst="rect">
            <a:avLst/>
          </a:prstGeom>
          <a:noFill/>
          <a:ln>
            <a:noFill/>
          </a:ln>
        </p:spPr>
        <p:txBody>
          <a:bodyPr lIns="38100" tIns="38100" rIns="38100" bIns="38100" anchor="ctr" anchorCtr="0">
            <a:noAutofit/>
          </a:bodyPr>
          <a:lstStyle/>
          <a:p>
            <a:r>
              <a:rPr lang="ru-RU" sz="3600" dirty="0"/>
              <a:t>Большинство наших переменных имеют одно значение - когда мы помещаем в переменную новое значение - старое значение перезаписывается.</a:t>
            </a:r>
          </a:p>
        </p:txBody>
      </p:sp>
      <p:sp>
        <p:nvSpPr>
          <p:cNvPr id="221" name="Shape 221"/>
          <p:cNvSpPr txBox="1"/>
          <p:nvPr/>
        </p:nvSpPr>
        <p:spPr>
          <a:xfrm>
            <a:off x="2859087" y="4289542"/>
            <a:ext cx="12547499" cy="3194048"/>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python</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chemeClr val="lt1"/>
                </a:solidFill>
                <a:latin typeface="Courier"/>
                <a:ea typeface="Courier"/>
                <a:cs typeface="Courier"/>
                <a:sym typeface="Courier New"/>
              </a:rPr>
              <a:t> = 2</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chemeClr val="lt1"/>
                </a:solidFill>
                <a:latin typeface="Courier"/>
                <a:ea typeface="Courier"/>
                <a:cs typeface="Courier"/>
                <a:sym typeface="Courier New"/>
              </a:rPr>
              <a:t> = 4</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2006510" y="789709"/>
            <a:ext cx="13081089"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7600" u="none" strike="noStrike" cap="none" dirty="0">
                <a:solidFill>
                  <a:srgbClr val="FFD966"/>
                </a:solidFill>
                <a:latin typeface="Arial" charset="0"/>
                <a:ea typeface="Arial" charset="0"/>
                <a:cs typeface="Arial" charset="0"/>
                <a:sym typeface="Cabin"/>
              </a:rPr>
              <a:t>История двух коллекций</a:t>
            </a:r>
            <a:endParaRPr lang="en-US" sz="7600" u="none" strike="noStrike" cap="none" dirty="0">
              <a:solidFill>
                <a:srgbClr val="FFD966"/>
              </a:solidFill>
              <a:latin typeface="Arial" charset="0"/>
              <a:ea typeface="Arial" charset="0"/>
              <a:cs typeface="Arial" charset="0"/>
              <a:sym typeface="Cabin"/>
            </a:endParaRPr>
          </a:p>
        </p:txBody>
      </p:sp>
      <p:sp>
        <p:nvSpPr>
          <p:cNvPr id="227" name="Shape 227"/>
          <p:cNvSpPr txBox="1">
            <a:spLocks noGrp="1"/>
          </p:cNvSpPr>
          <p:nvPr>
            <p:ph idx="1"/>
          </p:nvPr>
        </p:nvSpPr>
        <p:spPr>
          <a:xfrm>
            <a:off x="608202" y="2603500"/>
            <a:ext cx="14479398" cy="5702299"/>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rgbClr val="00FF00"/>
              </a:buClr>
              <a:buSzPct val="100000"/>
              <a:buFont typeface="Cabin"/>
              <a:buChar char="•"/>
            </a:pPr>
            <a:r>
              <a:rPr lang="ru-RU" sz="3600" u="none" strike="noStrike" cap="none" dirty="0">
                <a:solidFill>
                  <a:srgbClr val="00FF00"/>
                </a:solidFill>
                <a:latin typeface="Arial" charset="0"/>
                <a:ea typeface="Arial" charset="0"/>
                <a:cs typeface="Arial" charset="0"/>
                <a:sym typeface="Cabin"/>
              </a:rPr>
              <a:t>Список</a:t>
            </a:r>
            <a:endParaRPr lang="en-US" sz="3600" u="none" strike="noStrike" cap="none" dirty="0">
              <a:solidFill>
                <a:srgbClr val="00FF00"/>
              </a:solidFill>
              <a:latin typeface="Arial" charset="0"/>
              <a:ea typeface="Arial" charset="0"/>
              <a:cs typeface="Arial" charset="0"/>
              <a:sym typeface="Cabin"/>
            </a:endParaRPr>
          </a:p>
          <a:p>
            <a:r>
              <a:rPr lang="ru-RU" dirty="0"/>
              <a:t>- Линейный набор значений, которые остаются в порядке</a:t>
            </a:r>
          </a:p>
          <a:p>
            <a:pPr marL="568706" marR="0" lvl="0" indent="-390906" algn="l" rtl="0">
              <a:spcBef>
                <a:spcPts val="3500"/>
              </a:spcBef>
              <a:spcAft>
                <a:spcPts val="0"/>
              </a:spcAft>
              <a:buClr>
                <a:schemeClr val="lt1"/>
              </a:buClr>
              <a:buSzPct val="171000"/>
              <a:buFont typeface="Cabin"/>
              <a:buNone/>
            </a:pPr>
            <a:endParaRPr sz="3600" u="none" strike="noStrike" cap="none" dirty="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rgbClr val="FF00FF"/>
              </a:buClr>
              <a:buSzPct val="100000"/>
              <a:buFont typeface="Cabin"/>
              <a:buChar char="•"/>
            </a:pPr>
            <a:r>
              <a:rPr lang="ru-RU" sz="3600" u="none" strike="noStrike" cap="none" dirty="0">
                <a:solidFill>
                  <a:srgbClr val="FF00FF"/>
                </a:solidFill>
                <a:latin typeface="Arial" charset="0"/>
                <a:ea typeface="Arial" charset="0"/>
                <a:cs typeface="Arial" charset="0"/>
                <a:sym typeface="Cabin"/>
              </a:rPr>
              <a:t>Словарь</a:t>
            </a:r>
            <a:endParaRPr lang="en-US" sz="3600" u="none" strike="noStrike" cap="none" dirty="0">
              <a:solidFill>
                <a:srgbClr val="FF00FF"/>
              </a:solidFill>
              <a:latin typeface="Arial" charset="0"/>
              <a:ea typeface="Arial" charset="0"/>
              <a:cs typeface="Arial" charset="0"/>
              <a:sym typeface="Cabin"/>
            </a:endParaRPr>
          </a:p>
          <a:p>
            <a:r>
              <a:rPr lang="ru-RU" dirty="0"/>
              <a:t>- «Сумка» ценностей, каждая со своей этикеткой</a:t>
            </a:r>
          </a:p>
        </p:txBody>
      </p:sp>
      <p:pic>
        <p:nvPicPr>
          <p:cNvPr id="228" name="Shape 228"/>
          <p:cNvPicPr preferRelativeResize="0"/>
          <p:nvPr/>
        </p:nvPicPr>
        <p:blipFill rotWithShape="1">
          <a:blip r:embed="rId3">
            <a:alphaModFix/>
          </a:blip>
          <a:srcRect/>
          <a:stretch/>
        </p:blipFill>
        <p:spPr>
          <a:xfrm>
            <a:off x="13081000" y="2400300"/>
            <a:ext cx="2400300" cy="2451100"/>
          </a:xfrm>
          <a:prstGeom prst="rect">
            <a:avLst/>
          </a:prstGeom>
          <a:noFill/>
          <a:ln>
            <a:noFill/>
          </a:ln>
        </p:spPr>
      </p:pic>
      <p:pic>
        <p:nvPicPr>
          <p:cNvPr id="229" name="Shape 229"/>
          <p:cNvPicPr preferRelativeResize="0"/>
          <p:nvPr/>
        </p:nvPicPr>
        <p:blipFill rotWithShape="1">
          <a:blip r:embed="rId4">
            <a:alphaModFix/>
          </a:blip>
          <a:srcRect/>
          <a:stretch/>
        </p:blipFill>
        <p:spPr>
          <a:xfrm>
            <a:off x="11603036" y="2438400"/>
            <a:ext cx="815975" cy="2374899"/>
          </a:xfrm>
          <a:prstGeom prst="rect">
            <a:avLst/>
          </a:prstGeom>
          <a:noFill/>
          <a:ln>
            <a:noFill/>
          </a:ln>
        </p:spPr>
      </p:pic>
      <p:pic>
        <p:nvPicPr>
          <p:cNvPr id="230" name="Shape 230"/>
          <p:cNvPicPr preferRelativeResize="0"/>
          <p:nvPr/>
        </p:nvPicPr>
        <p:blipFill rotWithShape="1">
          <a:blip r:embed="rId5">
            <a:alphaModFix/>
          </a:blip>
          <a:srcRect/>
          <a:stretch/>
        </p:blipFill>
        <p:spPr>
          <a:xfrm>
            <a:off x="12901613" y="5321301"/>
            <a:ext cx="2668586" cy="2816924"/>
          </a:xfrm>
          <a:prstGeom prst="rect">
            <a:avLst/>
          </a:prstGeom>
          <a:noFill/>
          <a:ln>
            <a:noFill/>
          </a:ln>
        </p:spPr>
      </p:pic>
      <p:pic>
        <p:nvPicPr>
          <p:cNvPr id="231" name="Shape 231"/>
          <p:cNvPicPr preferRelativeResize="0"/>
          <p:nvPr/>
        </p:nvPicPr>
        <p:blipFill rotWithShape="1">
          <a:blip r:embed="rId6">
            <a:alphaModFix/>
          </a:blip>
          <a:srcRect/>
          <a:stretch/>
        </p:blipFill>
        <p:spPr>
          <a:xfrm>
            <a:off x="10529886" y="5562600"/>
            <a:ext cx="1889125" cy="1384299"/>
          </a:xfrm>
          <a:prstGeom prst="rect">
            <a:avLst/>
          </a:prstGeom>
          <a:noFill/>
          <a:ln>
            <a:noFill/>
          </a:ln>
        </p:spPr>
      </p:pic>
      <p:pic>
        <p:nvPicPr>
          <p:cNvPr id="232" name="Shape 232"/>
          <p:cNvPicPr preferRelativeResize="0"/>
          <p:nvPr/>
        </p:nvPicPr>
        <p:blipFill rotWithShape="1">
          <a:blip r:embed="rId7">
            <a:alphaModFix/>
          </a:blip>
          <a:srcRect/>
          <a:stretch/>
        </p:blipFill>
        <p:spPr>
          <a:xfrm>
            <a:off x="481012" y="673100"/>
            <a:ext cx="1525499" cy="152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155700" y="789709"/>
            <a:ext cx="5916613"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7600" u="none" strike="noStrike" cap="none" dirty="0">
                <a:solidFill>
                  <a:srgbClr val="FFD966"/>
                </a:solidFill>
                <a:latin typeface="Arial" charset="0"/>
                <a:ea typeface="Arial" charset="0"/>
                <a:cs typeface="Arial" charset="0"/>
                <a:sym typeface="Cabin"/>
              </a:rPr>
              <a:t>Словари</a:t>
            </a:r>
            <a:endParaRPr lang="en-US" sz="7600" u="none" strike="noStrike" cap="none" dirty="0">
              <a:solidFill>
                <a:srgbClr val="FFD966"/>
              </a:solidFill>
              <a:latin typeface="Arial" charset="0"/>
              <a:ea typeface="Arial" charset="0"/>
              <a:cs typeface="Arial" charset="0"/>
              <a:sym typeface="Cabin"/>
            </a:endParaRPr>
          </a:p>
        </p:txBody>
      </p:sp>
      <p:pic>
        <p:nvPicPr>
          <p:cNvPr id="239" name="Shape 239"/>
          <p:cNvPicPr preferRelativeResize="0"/>
          <p:nvPr/>
        </p:nvPicPr>
        <p:blipFill rotWithShape="1">
          <a:blip r:embed="rId3">
            <a:alphaModFix/>
          </a:blip>
          <a:srcRect/>
          <a:stretch/>
        </p:blipFill>
        <p:spPr>
          <a:xfrm>
            <a:off x="1848212" y="2803241"/>
            <a:ext cx="4533899" cy="3320999"/>
          </a:xfrm>
          <a:prstGeom prst="rect">
            <a:avLst/>
          </a:prstGeom>
          <a:noFill/>
          <a:ln>
            <a:noFill/>
          </a:ln>
        </p:spPr>
      </p:pic>
      <p:pic>
        <p:nvPicPr>
          <p:cNvPr id="238" name="Shape 238"/>
          <p:cNvPicPr preferRelativeResize="0"/>
          <p:nvPr/>
        </p:nvPicPr>
        <p:blipFill rotWithShape="1">
          <a:blip r:embed="rId4">
            <a:alphaModFix/>
          </a:blip>
          <a:srcRect/>
          <a:stretch/>
        </p:blipFill>
        <p:spPr>
          <a:xfrm>
            <a:off x="8990015" y="900108"/>
            <a:ext cx="6069011" cy="6376987"/>
          </a:xfrm>
          <a:prstGeom prst="rect">
            <a:avLst/>
          </a:prstGeom>
          <a:noFill/>
          <a:ln>
            <a:noFill/>
          </a:ln>
        </p:spPr>
      </p:pic>
      <p:sp>
        <p:nvSpPr>
          <p:cNvPr id="240" name="Shape 240"/>
          <p:cNvSpPr txBox="1"/>
          <p:nvPr/>
        </p:nvSpPr>
        <p:spPr>
          <a:xfrm>
            <a:off x="12151603" y="5868681"/>
            <a:ext cx="1483640"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money</a:t>
            </a:r>
          </a:p>
        </p:txBody>
      </p:sp>
      <p:sp>
        <p:nvSpPr>
          <p:cNvPr id="241" name="Shape 241"/>
          <p:cNvSpPr txBox="1"/>
          <p:nvPr/>
        </p:nvSpPr>
        <p:spPr>
          <a:xfrm>
            <a:off x="13710807" y="3406564"/>
            <a:ext cx="1149375"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tissue</a:t>
            </a:r>
          </a:p>
        </p:txBody>
      </p:sp>
      <p:sp>
        <p:nvSpPr>
          <p:cNvPr id="242" name="Shape 242"/>
          <p:cNvSpPr txBox="1"/>
          <p:nvPr/>
        </p:nvSpPr>
        <p:spPr>
          <a:xfrm>
            <a:off x="9036008" y="3834304"/>
            <a:ext cx="1691379"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calculator</a:t>
            </a:r>
          </a:p>
        </p:txBody>
      </p:sp>
      <p:sp>
        <p:nvSpPr>
          <p:cNvPr id="243" name="Shape 243"/>
          <p:cNvSpPr txBox="1"/>
          <p:nvPr/>
        </p:nvSpPr>
        <p:spPr>
          <a:xfrm>
            <a:off x="8224838" y="5180123"/>
            <a:ext cx="1691379"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perfume</a:t>
            </a:r>
          </a:p>
        </p:txBody>
      </p:sp>
      <p:sp>
        <p:nvSpPr>
          <p:cNvPr id="244" name="Shape 244"/>
          <p:cNvSpPr txBox="1"/>
          <p:nvPr/>
        </p:nvSpPr>
        <p:spPr>
          <a:xfrm>
            <a:off x="9033241" y="6525941"/>
            <a:ext cx="1096636"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candy</a:t>
            </a:r>
          </a:p>
        </p:txBody>
      </p:sp>
      <p:sp>
        <p:nvSpPr>
          <p:cNvPr id="245" name="Shape 245"/>
          <p:cNvSpPr txBox="1"/>
          <p:nvPr/>
        </p:nvSpPr>
        <p:spPr>
          <a:xfrm>
            <a:off x="2754395" y="7508572"/>
            <a:ext cx="115310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5"/>
              </a:rPr>
              <a:t>http://en.wikipedia.org/wiki/Associative_array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7600" u="none" strike="noStrike" cap="none" dirty="0">
                <a:solidFill>
                  <a:srgbClr val="FFD966"/>
                </a:solidFill>
                <a:latin typeface="Arial" charset="0"/>
                <a:ea typeface="Arial" charset="0"/>
                <a:cs typeface="Arial" charset="0"/>
                <a:sym typeface="Cabin"/>
              </a:rPr>
              <a:t>Словари</a:t>
            </a:r>
            <a:endParaRPr lang="en-US" sz="7600" u="none" strike="noStrike" cap="none" dirty="0">
              <a:solidFill>
                <a:srgbClr val="FFD966"/>
              </a:solidFill>
              <a:latin typeface="Arial" charset="0"/>
              <a:ea typeface="Arial" charset="0"/>
              <a:cs typeface="Arial" charset="0"/>
              <a:sym typeface="Cabin"/>
            </a:endParaRPr>
          </a:p>
        </p:txBody>
      </p:sp>
      <p:sp>
        <p:nvSpPr>
          <p:cNvPr id="251" name="Shape 251"/>
          <p:cNvSpPr txBox="1">
            <a:spLocks noGrp="1"/>
          </p:cNvSpPr>
          <p:nvPr>
            <p:ph idx="1"/>
          </p:nvPr>
        </p:nvSpPr>
        <p:spPr>
          <a:prstGeom prst="rect">
            <a:avLst/>
          </a:prstGeom>
          <a:noFill/>
          <a:ln>
            <a:noFill/>
          </a:ln>
        </p:spPr>
        <p:txBody>
          <a:bodyPr lIns="38100" tIns="38100" rIns="38100" bIns="38100" anchor="ctr" anchorCtr="0">
            <a:noAutofit/>
          </a:bodyPr>
          <a:lstStyle/>
          <a:p>
            <a:r>
              <a:rPr lang="ru-RU" sz="3200" dirty="0"/>
              <a:t>Словари - это самая мощная система сбора данных </a:t>
            </a:r>
            <a:r>
              <a:rPr lang="ru-RU" sz="3200" dirty="0" err="1"/>
              <a:t>Python</a:t>
            </a:r>
            <a:endParaRPr lang="ru-RU" sz="3200" dirty="0"/>
          </a:p>
          <a:p>
            <a:r>
              <a:rPr lang="ru-RU" sz="3200" dirty="0"/>
              <a:t>Словари позволяют нам выполнять быстрые операции, подобные базам данных, в </a:t>
            </a:r>
            <a:r>
              <a:rPr lang="ru-RU" sz="3200" dirty="0" err="1"/>
              <a:t>Python</a:t>
            </a:r>
            <a:endParaRPr lang="ru-RU" sz="3200" dirty="0"/>
          </a:p>
          <a:p>
            <a:r>
              <a:rPr lang="ru-RU" sz="3200" dirty="0"/>
              <a:t>Словари имеют разные названия на разных языках</a:t>
            </a:r>
          </a:p>
          <a:p>
            <a:r>
              <a:rPr lang="ru-RU" sz="3200" b="1" dirty="0"/>
              <a:t>- Ассоциативные массивы - </a:t>
            </a:r>
            <a:r>
              <a:rPr lang="ru-RU" sz="3200" b="1" dirty="0" err="1"/>
              <a:t>Perl</a:t>
            </a:r>
            <a:r>
              <a:rPr lang="ru-RU" sz="3200" b="1" dirty="0"/>
              <a:t> / PHP</a:t>
            </a:r>
          </a:p>
          <a:p>
            <a:r>
              <a:rPr lang="ru-RU" sz="3200" b="1" dirty="0"/>
              <a:t>- Свойства или карта или </a:t>
            </a:r>
            <a:r>
              <a:rPr lang="ru-RU" sz="3200" b="1" dirty="0" err="1"/>
              <a:t>HashMap</a:t>
            </a:r>
            <a:r>
              <a:rPr lang="ru-RU" sz="3200" b="1" dirty="0"/>
              <a:t> - </a:t>
            </a:r>
            <a:r>
              <a:rPr lang="ru-RU" sz="3200" b="1" dirty="0" err="1"/>
              <a:t>Java</a:t>
            </a:r>
            <a:endParaRPr lang="ru-RU" sz="3200" b="1" dirty="0"/>
          </a:p>
          <a:p>
            <a:r>
              <a:rPr lang="ru-RU" sz="3200" b="1" dirty="0"/>
              <a:t>- Пакет свойств - C # / .</a:t>
            </a:r>
            <a:r>
              <a:rPr lang="ru-RU" sz="3200" b="1" dirty="0" err="1"/>
              <a:t>Net</a:t>
            </a:r>
            <a:endParaRPr lang="ru-RU" sz="3200" b="1" dirty="0"/>
          </a:p>
          <a:p>
            <a:pPr marL="749300" marR="0" lvl="0" indent="-332994" algn="l" rtl="0">
              <a:lnSpc>
                <a:spcPct val="100000"/>
              </a:lnSpc>
              <a:spcBef>
                <a:spcPts val="0"/>
              </a:spcBef>
              <a:spcAft>
                <a:spcPts val="0"/>
              </a:spcAft>
              <a:buClr>
                <a:schemeClr val="lt1"/>
              </a:buClr>
              <a:buSzPct val="100000"/>
              <a:buFont typeface="Cabin"/>
              <a:buChar char="•"/>
            </a:pPr>
            <a:endParaRPr lang="en-US" sz="3000" u="none" strike="noStrike" cap="none" dirty="0">
              <a:solidFill>
                <a:schemeClr val="lt1"/>
              </a:solidFill>
              <a:latin typeface="Arial" charset="0"/>
              <a:ea typeface="Arial" charset="0"/>
              <a:cs typeface="Arial" charset="0"/>
              <a:sym typeface="Cabin"/>
            </a:endParaRPr>
          </a:p>
        </p:txBody>
      </p:sp>
      <p:pic>
        <p:nvPicPr>
          <p:cNvPr id="253" name="Shape 253"/>
          <p:cNvPicPr preferRelativeResize="0"/>
          <p:nvPr/>
        </p:nvPicPr>
        <p:blipFill rotWithShape="1">
          <a:blip r:embed="rId3">
            <a:alphaModFix/>
          </a:blip>
          <a:srcRect/>
          <a:stretch/>
        </p:blipFill>
        <p:spPr>
          <a:xfrm>
            <a:off x="13517562" y="1081087"/>
            <a:ext cx="2201862" cy="2324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6"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7600" u="none" strike="noStrike" cap="none" dirty="0">
                <a:solidFill>
                  <a:srgbClr val="FFD966"/>
                </a:solidFill>
                <a:latin typeface="Arial" charset="0"/>
                <a:ea typeface="Arial" charset="0"/>
                <a:cs typeface="Arial" charset="0"/>
                <a:sym typeface="Cabin"/>
              </a:rPr>
              <a:t>Словари</a:t>
            </a:r>
            <a:endParaRPr lang="en-US" sz="7600" u="none" strike="noStrike" cap="none" dirty="0">
              <a:solidFill>
                <a:srgbClr val="FFD966"/>
              </a:solidFill>
              <a:latin typeface="Arial" charset="0"/>
              <a:ea typeface="Arial" charset="0"/>
              <a:cs typeface="Arial" charset="0"/>
              <a:sym typeface="Cabin"/>
            </a:endParaRPr>
          </a:p>
        </p:txBody>
      </p:sp>
      <p:sp>
        <p:nvSpPr>
          <p:cNvPr id="259" name="Shape 259"/>
          <p:cNvSpPr txBox="1">
            <a:spLocks noGrp="1"/>
          </p:cNvSpPr>
          <p:nvPr>
            <p:ph idx="1"/>
          </p:nvPr>
        </p:nvSpPr>
        <p:spPr>
          <a:xfrm>
            <a:off x="1155700" y="2603500"/>
            <a:ext cx="6488113" cy="5702299"/>
          </a:xfrm>
          <a:prstGeom prst="rect">
            <a:avLst/>
          </a:prstGeom>
          <a:noFill/>
          <a:ln>
            <a:noFill/>
          </a:ln>
        </p:spPr>
        <p:txBody>
          <a:bodyPr lIns="38100" tIns="38100" rIns="38100" bIns="38100" anchor="ctr" anchorCtr="0">
            <a:noAutofit/>
          </a:bodyPr>
          <a:lstStyle/>
          <a:p>
            <a:r>
              <a:rPr lang="ru-RU" sz="3600" dirty="0"/>
              <a:t>Списки индексируют свои записи на основе позиции в списке</a:t>
            </a:r>
          </a:p>
          <a:p>
            <a:r>
              <a:rPr lang="ru-RU" sz="3600" dirty="0"/>
              <a:t>Словари как сумки - без порядка</a:t>
            </a:r>
          </a:p>
          <a:p>
            <a:r>
              <a:rPr lang="ru-RU" sz="3600" dirty="0"/>
              <a:t>Поэтому мы индексируем то, что помещаем в словарь, с помощью «тега поиска».</a:t>
            </a:r>
          </a:p>
          <a:p>
            <a:pPr marL="749300" marR="0" lvl="0" indent="-371094" algn="l" rtl="0">
              <a:lnSpc>
                <a:spcPct val="100000"/>
              </a:lnSpc>
              <a:spcBef>
                <a:spcPts val="0"/>
              </a:spcBef>
              <a:spcAft>
                <a:spcPts val="0"/>
              </a:spcAft>
              <a:buClr>
                <a:schemeClr val="lt1"/>
              </a:buClr>
              <a:buSzPct val="100000"/>
              <a:buFont typeface="Cabin"/>
              <a:buChar char="•"/>
            </a:pPr>
            <a:endParaRPr lang="en-US" sz="3600" b="0" i="0" u="none" strike="noStrike" cap="none" dirty="0">
              <a:solidFill>
                <a:srgbClr val="00FFFF"/>
              </a:solidFill>
              <a:latin typeface="Arial"/>
              <a:ea typeface="Arial"/>
              <a:cs typeface="Arial"/>
              <a:sym typeface="Arial"/>
            </a:endParaRPr>
          </a:p>
        </p:txBody>
      </p:sp>
      <p:sp>
        <p:nvSpPr>
          <p:cNvPr id="260" name="Shape 260"/>
          <p:cNvSpPr txBox="1"/>
          <p:nvPr/>
        </p:nvSpPr>
        <p:spPr>
          <a:xfrm>
            <a:off x="8242775" y="2314575"/>
            <a:ext cx="7428900" cy="55149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chemeClr val="lt1"/>
                </a:solidFill>
                <a:latin typeface="Courier"/>
                <a:ea typeface="Courier"/>
                <a:cs typeface="Courier"/>
                <a:sym typeface="Courier New"/>
              </a:rPr>
              <a:t> = </a:t>
            </a:r>
            <a:r>
              <a:rPr lang="en-US" sz="2400" i="0" u="none" strike="noStrike" cap="none" dirty="0" err="1">
                <a:solidFill>
                  <a:srgbClr val="FF00FF"/>
                </a:solidFill>
                <a:latin typeface="Courier"/>
                <a:ea typeface="Courier"/>
                <a:cs typeface="Courier"/>
                <a:sym typeface="Courier New"/>
              </a:rPr>
              <a:t>dict</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['money']</a:t>
            </a:r>
            <a:r>
              <a:rPr lang="en-US" sz="2400" i="0" u="none" strike="noStrike" cap="none" dirty="0">
                <a:solidFill>
                  <a:schemeClr val="lt1"/>
                </a:solidFill>
                <a:latin typeface="Courier"/>
                <a:ea typeface="Courier"/>
                <a:cs typeface="Courier"/>
                <a:sym typeface="Courier New"/>
              </a:rPr>
              <a:t> = 12</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i="0" u="none" strike="noStrike" cap="none" dirty="0">
                <a:solidFill>
                  <a:schemeClr val="lt1"/>
                </a:solidFill>
                <a:latin typeface="Courier"/>
                <a:ea typeface="Courier"/>
                <a:cs typeface="Courier"/>
                <a:sym typeface="Courier New"/>
              </a:rPr>
              <a:t> = 3</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['tissues']</a:t>
            </a:r>
            <a:r>
              <a:rPr lang="en-US" sz="2400" i="0" u="none" strike="noStrike" cap="none" dirty="0">
                <a:solidFill>
                  <a:schemeClr val="lt1"/>
                </a:solidFill>
                <a:latin typeface="Courier"/>
                <a:ea typeface="Courier"/>
                <a:cs typeface="Courier"/>
                <a:sym typeface="Courier New"/>
              </a:rPr>
              <a:t> = 75</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{'money': 12, 'tissues': 75, 'candy': 3}</a:t>
            </a:r>
          </a:p>
          <a:p>
            <a:pPr>
              <a:buClr>
                <a:schemeClr val="lt1"/>
              </a:buClr>
              <a:buSzPct val="25000"/>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dirty="0">
                <a:solidFill>
                  <a:srgbClr val="FFFF00"/>
                </a:solidFill>
                <a:latin typeface="Courier"/>
                <a:ea typeface="Courier"/>
                <a:cs typeface="Courier"/>
                <a:sym typeface="Courier New"/>
              </a:rPr>
              <a:t>)</a:t>
            </a:r>
            <a:endParaRPr lang="en-US" sz="2400" i="0" u="none" strike="noStrike" cap="none" dirty="0">
              <a:solidFill>
                <a:srgbClr val="00FF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3</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i="0" u="none" strike="noStrike" cap="none" dirty="0">
                <a:solidFill>
                  <a:schemeClr val="lt1"/>
                </a:solidFill>
                <a:latin typeface="Courier"/>
                <a:ea typeface="Courier"/>
                <a:cs typeface="Courier"/>
                <a:sym typeface="Courier New"/>
              </a:rPr>
              <a:t> =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i="0" u="none" strike="noStrike" cap="none" dirty="0">
                <a:solidFill>
                  <a:schemeClr val="lt1"/>
                </a:solidFill>
                <a:latin typeface="Courier"/>
                <a:ea typeface="Courier"/>
                <a:cs typeface="Courier"/>
                <a:sym typeface="Courier New"/>
              </a:rPr>
              <a:t> + 2</a:t>
            </a:r>
          </a:p>
          <a:p>
            <a:pPr>
              <a:buClr>
                <a:schemeClr val="lt1"/>
              </a:buClr>
              <a:buSzPct val="25000"/>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rgbClr val="00FF00"/>
                </a:solidFill>
                <a:latin typeface="Courier"/>
                <a:ea typeface="Courier"/>
                <a:cs typeface="Courier"/>
                <a:sym typeface="Courier New"/>
              </a:rPr>
              <a:t>purse</a:t>
            </a:r>
            <a:r>
              <a:rPr lang="en-US" sz="2400" dirty="0">
                <a:solidFill>
                  <a:srgbClr val="FFFF00"/>
                </a:solidFill>
                <a:latin typeface="Courier"/>
                <a:ea typeface="Courier"/>
                <a:cs typeface="Courier"/>
                <a:sym typeface="Courier New"/>
              </a:rPr>
              <a:t>)</a:t>
            </a:r>
            <a:endParaRPr lang="en-US" sz="24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{'money': 12, 'tissues': 75, </a:t>
            </a:r>
            <a:r>
              <a:rPr lang="en-US" sz="2400" i="0" u="none" strike="noStrike" cap="none" dirty="0">
                <a:solidFill>
                  <a:srgbClr val="00FFFF"/>
                </a:solidFill>
                <a:latin typeface="Courier"/>
                <a:ea typeface="Courier"/>
                <a:cs typeface="Courier"/>
                <a:sym typeface="Courier New"/>
              </a:rPr>
              <a:t>'candy': 5</a:t>
            </a:r>
            <a:r>
              <a:rPr lang="en-US" sz="2400" i="0" u="none" strike="noStrike" cap="none" dirty="0">
                <a:solidFill>
                  <a:schemeClr val="lt1"/>
                </a:solidFill>
                <a:latin typeface="Courier"/>
                <a:ea typeface="Courier"/>
                <a:cs typeface="Courier"/>
                <a:sym typeface="Courier New"/>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ru-RU" sz="6600" u="none" strike="noStrike" cap="none" dirty="0">
                <a:solidFill>
                  <a:srgbClr val="FFD966"/>
                </a:solidFill>
                <a:latin typeface="Arial" charset="0"/>
                <a:ea typeface="Arial" charset="0"/>
                <a:cs typeface="Arial" charset="0"/>
                <a:sym typeface="Cabin"/>
              </a:rPr>
              <a:t>Сравнение списков и словарей</a:t>
            </a:r>
            <a:endParaRPr lang="en-US" sz="6600" u="none" strike="noStrike" cap="none" dirty="0">
              <a:solidFill>
                <a:srgbClr val="FFD966"/>
              </a:solidFill>
              <a:latin typeface="Arial" charset="0"/>
              <a:ea typeface="Arial" charset="0"/>
              <a:cs typeface="Arial" charset="0"/>
              <a:sym typeface="Cabin"/>
            </a:endParaRPr>
          </a:p>
        </p:txBody>
      </p:sp>
      <p:sp>
        <p:nvSpPr>
          <p:cNvPr id="266" name="Shape 266"/>
          <p:cNvSpPr txBox="1">
            <a:spLocks noGrp="1"/>
          </p:cNvSpPr>
          <p:nvPr>
            <p:ph idx="1"/>
          </p:nvPr>
        </p:nvSpPr>
        <p:spPr>
          <a:xfrm>
            <a:off x="1155700" y="2603501"/>
            <a:ext cx="13931900" cy="1765300"/>
          </a:xfrm>
          <a:prstGeom prst="rect">
            <a:avLst/>
          </a:prstGeom>
          <a:noFill/>
          <a:ln>
            <a:noFill/>
          </a:ln>
        </p:spPr>
        <p:txBody>
          <a:bodyPr lIns="38100" tIns="38100" rIns="38100" bIns="38100" anchor="ctr" anchorCtr="0">
            <a:noAutofit/>
          </a:bodyPr>
          <a:lstStyle/>
          <a:p>
            <a:r>
              <a:rPr lang="ru-RU" sz="3600" dirty="0"/>
              <a:t>Словари похожи на списки, за исключением того, что для поиска значений в них используются ключи, а не числа</a:t>
            </a:r>
          </a:p>
        </p:txBody>
      </p:sp>
      <p:sp>
        <p:nvSpPr>
          <p:cNvPr id="267" name="Shape 267"/>
          <p:cNvSpPr txBox="1"/>
          <p:nvPr/>
        </p:nvSpPr>
        <p:spPr>
          <a:xfrm>
            <a:off x="2381250" y="4551344"/>
            <a:ext cx="5059200" cy="357824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00FF00"/>
                </a:solidFill>
                <a:latin typeface="Courier"/>
                <a:ea typeface="Courier"/>
                <a:cs typeface="Courier"/>
                <a:sym typeface="Courier New"/>
              </a:rPr>
              <a:t> = </a:t>
            </a:r>
            <a:r>
              <a:rPr lang="en-US" sz="3000" i="0" u="none" strike="noStrike" cap="none" dirty="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err="1">
                <a:solidFill>
                  <a:srgbClr val="FF00FF"/>
                </a:solidFill>
                <a:latin typeface="Courier"/>
                <a:ea typeface="Courier"/>
                <a:cs typeface="Courier"/>
                <a:sym typeface="Courier New"/>
              </a:rPr>
              <a:t>append</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21</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err="1">
                <a:solidFill>
                  <a:srgbClr val="FF00FF"/>
                </a:solidFill>
                <a:latin typeface="Courier"/>
                <a:ea typeface="Courier"/>
                <a:cs typeface="Courier"/>
                <a:sym typeface="Courier New"/>
              </a:rPr>
              <a:t>append</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183</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21, 183</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FF"/>
                </a:solidFill>
                <a:latin typeface="Courier"/>
                <a:ea typeface="Courier"/>
                <a:cs typeface="Courier"/>
                <a:sym typeface="Courier New"/>
              </a:rPr>
              <a:t>0</a:t>
            </a:r>
            <a:r>
              <a:rPr lang="en-US" sz="3000" i="0" u="none" strike="noStrike" cap="none" dirty="0">
                <a:solidFill>
                  <a:srgbClr val="00FF00"/>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23</a:t>
            </a:r>
          </a:p>
          <a:p>
            <a:pPr lvl="0">
              <a:buClr>
                <a:srgbClr val="00FF00"/>
              </a:buClr>
              <a:buSzPct val="25000"/>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00FF00"/>
                </a:solidFill>
                <a:latin typeface="Courier"/>
                <a:ea typeface="Courier"/>
                <a:cs typeface="Courier"/>
                <a:sym typeface="Courier New"/>
              </a:rPr>
              <a:t>lst</a:t>
            </a:r>
            <a:r>
              <a:rPr lang="en-US" sz="3000" dirty="0">
                <a:solidFill>
                  <a:srgbClr val="FFFF00"/>
                </a:solidFill>
                <a:latin typeface="Courier"/>
                <a:ea typeface="Courier"/>
                <a:cs typeface="Courier"/>
                <a:sym typeface="Courier New"/>
              </a:rPr>
              <a:t>)</a:t>
            </a:r>
            <a:endParaRPr lang="en-US" sz="30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23, 183</a:t>
            </a:r>
            <a:r>
              <a:rPr lang="en-US" sz="3000" i="0" u="none" strike="noStrike" cap="none" dirty="0">
                <a:solidFill>
                  <a:srgbClr val="00FF00"/>
                </a:solidFill>
                <a:latin typeface="Courier"/>
                <a:ea typeface="Courier"/>
                <a:cs typeface="Courier"/>
                <a:sym typeface="Courier New"/>
              </a:rPr>
              <a:t>]</a:t>
            </a:r>
          </a:p>
        </p:txBody>
      </p:sp>
      <p:sp>
        <p:nvSpPr>
          <p:cNvPr id="268" name="Shape 268"/>
          <p:cNvSpPr txBox="1"/>
          <p:nvPr/>
        </p:nvSpPr>
        <p:spPr>
          <a:xfrm>
            <a:off x="9083675" y="3997320"/>
            <a:ext cx="6492600" cy="4432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0000FF"/>
                </a:solidFill>
                <a:latin typeface="Courier"/>
                <a:ea typeface="Courier"/>
                <a:cs typeface="Courier"/>
                <a:sym typeface="Courier New"/>
              </a:rPr>
              <a:t>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21</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'course'</a:t>
            </a:r>
            <a:r>
              <a:rPr lang="en-US" sz="3000" i="0" u="none" strike="noStrike" cap="none" dirty="0">
                <a:solidFill>
                  <a:srgbClr val="FF00FF"/>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182</a:t>
            </a:r>
          </a:p>
          <a:p>
            <a:pPr lvl="0">
              <a:buClr>
                <a:srgbClr val="FF00FF"/>
              </a:buClr>
              <a:buSzPct val="25000"/>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FF00FF"/>
                </a:solidFill>
                <a:latin typeface="Courier"/>
                <a:ea typeface="Courier"/>
                <a:cs typeface="Courier"/>
                <a:sym typeface="Courier New"/>
              </a:rPr>
              <a:t>ddd</a:t>
            </a:r>
            <a:r>
              <a:rPr lang="en-US" sz="3000" dirty="0">
                <a:solidFill>
                  <a:srgbClr val="FFFF00"/>
                </a:solidFill>
                <a:latin typeface="Courier"/>
                <a:ea typeface="Courier"/>
                <a:cs typeface="Courier"/>
                <a:sym typeface="Courier New"/>
              </a:rPr>
              <a:t>)</a:t>
            </a:r>
            <a:endParaRPr lang="en-US" sz="30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'course'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182</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21</a:t>
            </a:r>
            <a:r>
              <a:rPr lang="en-US" sz="3000" i="0" u="none" strike="noStrike" cap="none"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 23</a:t>
            </a:r>
          </a:p>
          <a:p>
            <a:pPr lvl="0">
              <a:buClr>
                <a:srgbClr val="FF00FF"/>
              </a:buClr>
              <a:buSzPct val="25000"/>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FF00FF"/>
                </a:solidFill>
                <a:latin typeface="Courier"/>
                <a:ea typeface="Courier"/>
                <a:cs typeface="Courier"/>
                <a:sym typeface="Courier New"/>
              </a:rPr>
              <a:t>ddd</a:t>
            </a:r>
            <a:r>
              <a:rPr lang="en-US" sz="3000" dirty="0">
                <a:solidFill>
                  <a:srgbClr val="FFFF00"/>
                </a:solidFill>
                <a:latin typeface="Courier"/>
                <a:ea typeface="Courier"/>
                <a:cs typeface="Courier"/>
                <a:sym typeface="Courier New"/>
              </a:rPr>
              <a:t>)</a:t>
            </a:r>
            <a:endParaRPr lang="en-US" sz="30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'course'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182</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23</a:t>
            </a:r>
            <a:r>
              <a:rPr lang="en-US" sz="3000" i="0" u="none" strike="noStrike" cap="none" dirty="0">
                <a:solidFill>
                  <a:srgbClr val="FF00FF"/>
                </a:solidFill>
                <a:latin typeface="Courier"/>
                <a:ea typeface="Courier"/>
                <a:cs typeface="Courier"/>
                <a:sym typeface="Courier New"/>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1586675" y="779399"/>
            <a:ext cx="5690999" cy="359257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t>
            </a:r>
            <a:r>
              <a:rPr lang="en-US" sz="2800" i="0" u="none" strike="noStrike" cap="none" dirty="0">
                <a:solidFill>
                  <a:srgbClr val="00FF00"/>
                </a:solidFill>
                <a:latin typeface="Courier"/>
                <a:ea typeface="Courier"/>
                <a:cs typeface="Courier"/>
                <a:sym typeface="Courier New"/>
              </a:rPr>
              <a:t> =</a:t>
            </a:r>
            <a:r>
              <a:rPr lang="en-US" sz="2800" i="0" u="none" strike="noStrike" cap="none" dirty="0">
                <a:solidFill>
                  <a:srgbClr val="0000FF"/>
                </a:solidFill>
                <a:latin typeface="Courier"/>
                <a:ea typeface="Courier"/>
                <a:cs typeface="Courier"/>
                <a:sym typeface="Courier New"/>
              </a:rPr>
              <a:t> </a:t>
            </a:r>
            <a:r>
              <a:rPr lang="en-US" sz="2800" i="0" u="none" strike="noStrike" cap="none" dirty="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lst.append</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21</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lst.append</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183</a:t>
            </a:r>
            <a:r>
              <a:rPr lang="en-US" sz="2800" i="0" u="none" strike="noStrike" cap="none" dirty="0">
                <a:solidFill>
                  <a:srgbClr val="00FF00"/>
                </a:solidFill>
                <a:latin typeface="Courier"/>
                <a:ea typeface="Courier"/>
                <a:cs typeface="Courier"/>
                <a:sym typeface="Courier New"/>
              </a:rPr>
              <a:t>)</a:t>
            </a:r>
          </a:p>
          <a:p>
            <a:pPr lvl="0">
              <a:buClr>
                <a:srgbClr val="00FF00"/>
              </a:buClr>
              <a:buSzPct val="25000"/>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00FF00"/>
                </a:solidFill>
                <a:latin typeface="Courier"/>
                <a:ea typeface="Courier"/>
                <a:cs typeface="Courier"/>
                <a:sym typeface="Courier New"/>
              </a:rPr>
              <a:t>lst</a:t>
            </a:r>
            <a:r>
              <a:rPr lang="en-US" sz="2800" dirty="0">
                <a:solidFill>
                  <a:srgbClr val="FFFF00"/>
                </a:solidFill>
                <a:latin typeface="Courier"/>
                <a:ea typeface="Courier"/>
                <a:cs typeface="Courier"/>
                <a:sym typeface="Courier New"/>
              </a:rPr>
              <a:t>)</a:t>
            </a: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21, 183</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00"/>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23</a:t>
            </a:r>
          </a:p>
          <a:p>
            <a:pPr lvl="0">
              <a:buClr>
                <a:srgbClr val="00FF00"/>
              </a:buClr>
              <a:buSzPct val="25000"/>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00FF00"/>
                </a:solidFill>
                <a:latin typeface="Courier"/>
                <a:ea typeface="Courier"/>
                <a:cs typeface="Courier"/>
                <a:sym typeface="Courier New"/>
              </a:rPr>
              <a:t>lst</a:t>
            </a:r>
            <a:r>
              <a:rPr lang="en-US" sz="2800" dirty="0">
                <a:solidFill>
                  <a:srgbClr val="FFFF00"/>
                </a:solidFill>
                <a:latin typeface="Courier"/>
                <a:ea typeface="Courier"/>
                <a:cs typeface="Courier"/>
                <a:sym typeface="Courier New"/>
              </a:rPr>
              <a:t>)</a:t>
            </a: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23, 183</a:t>
            </a:r>
            <a:r>
              <a:rPr lang="en-US" sz="2800" i="0" u="none" strike="noStrike" cap="none" dirty="0">
                <a:solidFill>
                  <a:srgbClr val="00FF00"/>
                </a:solidFill>
                <a:latin typeface="Courier"/>
                <a:ea typeface="Courier"/>
                <a:cs typeface="Courier"/>
                <a:sym typeface="Courier New"/>
              </a:rPr>
              <a:t>]</a:t>
            </a:r>
          </a:p>
        </p:txBody>
      </p:sp>
      <p:sp>
        <p:nvSpPr>
          <p:cNvPr id="274" name="Shape 274"/>
          <p:cNvSpPr txBox="1"/>
          <p:nvPr/>
        </p:nvSpPr>
        <p:spPr>
          <a:xfrm>
            <a:off x="1586675" y="4519499"/>
            <a:ext cx="6215699" cy="39402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 = </a:t>
            </a:r>
            <a:r>
              <a:rPr lang="en-US" sz="2800" i="0" u="none" strike="noStrike" cap="none" dirty="0" err="1">
                <a:solidFill>
                  <a:srgbClr val="00FFFF"/>
                </a:solidFill>
                <a:latin typeface="Courier"/>
                <a:ea typeface="Courier"/>
                <a:cs typeface="Courier"/>
                <a:sym typeface="Courier New"/>
              </a:rPr>
              <a:t>dict</a:t>
            </a:r>
            <a:r>
              <a:rPr lang="en-US" sz="28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21</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'course'</a:t>
            </a:r>
            <a:r>
              <a:rPr lang="en-US" sz="2800" i="0" u="none" strike="noStrike" cap="none" dirty="0">
                <a:solidFill>
                  <a:srgbClr val="FF00FF"/>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182</a:t>
            </a:r>
          </a:p>
          <a:p>
            <a:pPr lvl="0">
              <a:buClr>
                <a:srgbClr val="FF00FF"/>
              </a:buClr>
              <a:buSzPct val="25000"/>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FF00FF"/>
                </a:solidFill>
                <a:latin typeface="Courier"/>
                <a:ea typeface="Courier"/>
                <a:cs typeface="Courier"/>
                <a:sym typeface="Courier New"/>
              </a:rPr>
              <a:t>ddd</a:t>
            </a:r>
            <a:r>
              <a:rPr lang="en-US" sz="2800" dirty="0">
                <a:solidFill>
                  <a:srgbClr val="FFFF00"/>
                </a:solidFill>
                <a:latin typeface="Courier"/>
                <a:ea typeface="Courier"/>
                <a:cs typeface="Courier"/>
                <a:sym typeface="Courier New"/>
              </a:rPr>
              <a:t>)</a:t>
            </a:r>
            <a:endParaRPr lang="en-US" sz="28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'course'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182</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21</a:t>
            </a:r>
            <a:r>
              <a:rPr lang="en-US" sz="2800" i="0" u="none" strike="noStrike" cap="none"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 23</a:t>
            </a:r>
          </a:p>
          <a:p>
            <a:pPr lvl="0">
              <a:buClr>
                <a:srgbClr val="FF00FF"/>
              </a:buClr>
              <a:buSzPct val="25000"/>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FF00FF"/>
                </a:solidFill>
                <a:latin typeface="Courier"/>
                <a:ea typeface="Courier"/>
                <a:cs typeface="Courier"/>
                <a:sym typeface="Courier New"/>
              </a:rPr>
              <a:t>ddd</a:t>
            </a:r>
            <a:r>
              <a:rPr lang="en-US" sz="2800" dirty="0">
                <a:solidFill>
                  <a:srgbClr val="FFFF00"/>
                </a:solidFill>
                <a:latin typeface="Courier"/>
                <a:ea typeface="Courier"/>
                <a:cs typeface="Courier"/>
                <a:sym typeface="Courier New"/>
              </a:rPr>
              <a:t>)</a:t>
            </a:r>
            <a:endParaRPr lang="en-US" sz="28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'course'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182</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23</a:t>
            </a:r>
            <a:r>
              <a:rPr lang="en-US" sz="2800" i="0" u="none" strike="noStrike" cap="none" dirty="0">
                <a:solidFill>
                  <a:srgbClr val="FF00FF"/>
                </a:solidFill>
                <a:latin typeface="Courier"/>
                <a:ea typeface="Courier"/>
                <a:cs typeface="Courier"/>
                <a:sym typeface="Courier New"/>
              </a:rPr>
              <a:t>}</a:t>
            </a:r>
          </a:p>
        </p:txBody>
      </p:sp>
      <p:sp>
        <p:nvSpPr>
          <p:cNvPr id="275" name="Shape 275"/>
          <p:cNvSpPr txBox="1"/>
          <p:nvPr/>
        </p:nvSpPr>
        <p:spPr>
          <a:xfrm>
            <a:off x="10278270" y="2265299"/>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[0]</a:t>
            </a:r>
          </a:p>
        </p:txBody>
      </p:sp>
      <p:sp>
        <p:nvSpPr>
          <p:cNvPr id="276" name="Shape 276"/>
          <p:cNvSpPr txBox="1"/>
          <p:nvPr/>
        </p:nvSpPr>
        <p:spPr>
          <a:xfrm>
            <a:off x="11602245" y="2252599"/>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21</a:t>
            </a:r>
          </a:p>
        </p:txBody>
      </p:sp>
      <p:sp>
        <p:nvSpPr>
          <p:cNvPr id="277" name="Shape 277"/>
          <p:cNvSpPr txBox="1"/>
          <p:nvPr/>
        </p:nvSpPr>
        <p:spPr>
          <a:xfrm>
            <a:off x="10278270" y="3027299"/>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[1]</a:t>
            </a:r>
          </a:p>
        </p:txBody>
      </p:sp>
      <p:sp>
        <p:nvSpPr>
          <p:cNvPr id="278" name="Shape 278"/>
          <p:cNvSpPr txBox="1"/>
          <p:nvPr/>
        </p:nvSpPr>
        <p:spPr>
          <a:xfrm>
            <a:off x="11602245" y="3014599"/>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183</a:t>
            </a:r>
          </a:p>
        </p:txBody>
      </p:sp>
      <p:sp>
        <p:nvSpPr>
          <p:cNvPr id="279" name="Shape 279"/>
          <p:cNvSpPr txBox="1"/>
          <p:nvPr/>
        </p:nvSpPr>
        <p:spPr>
          <a:xfrm>
            <a:off x="13773945" y="2417699"/>
            <a:ext cx="6477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l</a:t>
            </a:r>
            <a:r>
              <a:rPr lang="en-US" sz="3200">
                <a:solidFill>
                  <a:srgbClr val="00FF00"/>
                </a:solidFill>
                <a:latin typeface="Arial" charset="0"/>
                <a:ea typeface="Arial" charset="0"/>
                <a:cs typeface="Arial" charset="0"/>
                <a:sym typeface="Cabin"/>
              </a:rPr>
              <a:t>st</a:t>
            </a:r>
          </a:p>
        </p:txBody>
      </p:sp>
      <p:sp>
        <p:nvSpPr>
          <p:cNvPr id="280" name="Shape 280"/>
          <p:cNvSpPr txBox="1"/>
          <p:nvPr/>
        </p:nvSpPr>
        <p:spPr>
          <a:xfrm>
            <a:off x="10202070" y="1465199"/>
            <a:ext cx="7986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Key</a:t>
            </a:r>
          </a:p>
        </p:txBody>
      </p:sp>
      <p:sp>
        <p:nvSpPr>
          <p:cNvPr id="281" name="Shape 281"/>
          <p:cNvSpPr txBox="1"/>
          <p:nvPr/>
        </p:nvSpPr>
        <p:spPr>
          <a:xfrm>
            <a:off x="11622881" y="1465199"/>
            <a:ext cx="110648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a:solidFill>
                  <a:srgbClr val="FFFF00"/>
                </a:solidFill>
                <a:latin typeface="Arial" charset="0"/>
                <a:ea typeface="Arial" charset="0"/>
                <a:cs typeface="Arial" charset="0"/>
                <a:sym typeface="Cabin"/>
              </a:rPr>
              <a:t>Value</a:t>
            </a:r>
          </a:p>
        </p:txBody>
      </p:sp>
      <p:sp>
        <p:nvSpPr>
          <p:cNvPr id="282" name="Shape 282"/>
          <p:cNvSpPr txBox="1"/>
          <p:nvPr/>
        </p:nvSpPr>
        <p:spPr>
          <a:xfrm>
            <a:off x="9433720" y="6365807"/>
            <a:ext cx="18476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['course']</a:t>
            </a:r>
          </a:p>
        </p:txBody>
      </p:sp>
      <p:sp>
        <p:nvSpPr>
          <p:cNvPr id="283" name="Shape 283"/>
          <p:cNvSpPr txBox="1"/>
          <p:nvPr/>
        </p:nvSpPr>
        <p:spPr>
          <a:xfrm>
            <a:off x="11805445" y="6353107"/>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18</a:t>
            </a:r>
            <a:r>
              <a:rPr lang="en-US" sz="3200">
                <a:solidFill>
                  <a:schemeClr val="lt1"/>
                </a:solidFill>
                <a:latin typeface="Arial" charset="0"/>
                <a:ea typeface="Arial" charset="0"/>
                <a:cs typeface="Arial" charset="0"/>
                <a:sym typeface="Cabin"/>
              </a:rPr>
              <a:t>2</a:t>
            </a:r>
          </a:p>
        </p:txBody>
      </p:sp>
      <p:sp>
        <p:nvSpPr>
          <p:cNvPr id="284" name="Shape 284"/>
          <p:cNvSpPr txBox="1"/>
          <p:nvPr/>
        </p:nvSpPr>
        <p:spPr>
          <a:xfrm>
            <a:off x="10081420" y="7127807"/>
            <a:ext cx="12002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['age']</a:t>
            </a:r>
          </a:p>
        </p:txBody>
      </p:sp>
      <p:sp>
        <p:nvSpPr>
          <p:cNvPr id="285" name="Shape 285"/>
          <p:cNvSpPr txBox="1"/>
          <p:nvPr/>
        </p:nvSpPr>
        <p:spPr>
          <a:xfrm>
            <a:off x="11805445" y="7115107"/>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21</a:t>
            </a:r>
          </a:p>
        </p:txBody>
      </p:sp>
      <p:sp>
        <p:nvSpPr>
          <p:cNvPr id="286" name="Shape 286"/>
          <p:cNvSpPr txBox="1"/>
          <p:nvPr/>
        </p:nvSpPr>
        <p:spPr>
          <a:xfrm>
            <a:off x="13608845" y="6569007"/>
            <a:ext cx="996950"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ddd</a:t>
            </a:r>
          </a:p>
        </p:txBody>
      </p:sp>
      <p:sp>
        <p:nvSpPr>
          <p:cNvPr id="287" name="Shape 287"/>
          <p:cNvSpPr txBox="1"/>
          <p:nvPr/>
        </p:nvSpPr>
        <p:spPr>
          <a:xfrm>
            <a:off x="10329070" y="5565707"/>
            <a:ext cx="798512"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Key</a:t>
            </a:r>
          </a:p>
        </p:txBody>
      </p:sp>
      <p:sp>
        <p:nvSpPr>
          <p:cNvPr id="288" name="Shape 288"/>
          <p:cNvSpPr txBox="1"/>
          <p:nvPr/>
        </p:nvSpPr>
        <p:spPr>
          <a:xfrm>
            <a:off x="11749882" y="5565707"/>
            <a:ext cx="11064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a:solidFill>
                  <a:srgbClr val="FFFF00"/>
                </a:solidFill>
                <a:latin typeface="Arial" charset="0"/>
                <a:ea typeface="Arial" charset="0"/>
                <a:cs typeface="Arial" charset="0"/>
                <a:sym typeface="Cabin"/>
              </a:rPr>
              <a:t>Value</a:t>
            </a:r>
          </a:p>
        </p:txBody>
      </p:sp>
      <p:sp>
        <p:nvSpPr>
          <p:cNvPr id="289" name="Shape 289"/>
          <p:cNvSpPr txBox="1"/>
          <p:nvPr/>
        </p:nvSpPr>
        <p:spPr>
          <a:xfrm>
            <a:off x="10838656" y="779399"/>
            <a:ext cx="947737"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List</a:t>
            </a:r>
          </a:p>
        </p:txBody>
      </p:sp>
      <p:sp>
        <p:nvSpPr>
          <p:cNvPr id="290" name="Shape 290"/>
          <p:cNvSpPr txBox="1"/>
          <p:nvPr/>
        </p:nvSpPr>
        <p:spPr>
          <a:xfrm>
            <a:off x="10100470" y="4765607"/>
            <a:ext cx="26274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Dictionary</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2320</Words>
  <Application>Microsoft Office PowerPoint</Application>
  <PresentationFormat>Произвольный</PresentationFormat>
  <Paragraphs>311</Paragraphs>
  <Slides>28</Slides>
  <Notes>27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28</vt:i4>
      </vt:variant>
    </vt:vector>
  </HeadingPairs>
  <TitlesOfParts>
    <vt:vector size="37" baseType="lpstr">
      <vt:lpstr>Arial</vt:lpstr>
      <vt:lpstr>Cabin</vt:lpstr>
      <vt:lpstr>Century Gothic</vt:lpstr>
      <vt:lpstr>Courier</vt:lpstr>
      <vt:lpstr>Courier New</vt:lpstr>
      <vt:lpstr>Gill Sans</vt:lpstr>
      <vt:lpstr>Wingdings 3</vt:lpstr>
      <vt:lpstr>1_Title &amp; Subtitle</vt:lpstr>
      <vt:lpstr>Ион</vt:lpstr>
      <vt:lpstr> Лекция 10 (Словари)</vt:lpstr>
      <vt:lpstr>Что такое коллекция?</vt:lpstr>
      <vt:lpstr>Что не является коллекцией?</vt:lpstr>
      <vt:lpstr>История двух коллекций</vt:lpstr>
      <vt:lpstr>Словари</vt:lpstr>
      <vt:lpstr>Словари</vt:lpstr>
      <vt:lpstr>Словари</vt:lpstr>
      <vt:lpstr>Сравнение списков и словарей</vt:lpstr>
      <vt:lpstr>Презентация PowerPoint</vt:lpstr>
      <vt:lpstr>Словарные литералы (Константы)</vt:lpstr>
      <vt:lpstr>Самые распространенные имена?</vt:lpstr>
      <vt:lpstr>Самые распространенные имена?</vt:lpstr>
      <vt:lpstr>Многие счетчики со словарем</vt:lpstr>
      <vt:lpstr>Словарь Tracebacks</vt:lpstr>
      <vt:lpstr>Когда мы видим новое имя</vt:lpstr>
      <vt:lpstr>Метод get для словарей</vt:lpstr>
      <vt:lpstr>Упрощенный подсчет с помощью get()</vt:lpstr>
      <vt:lpstr>Упрощенный подсчет с помощью get()</vt:lpstr>
      <vt:lpstr>Презентация PowerPoint</vt:lpstr>
      <vt:lpstr>Презентация PowerPoint</vt:lpstr>
      <vt:lpstr>Подсчет паттерна</vt:lpstr>
      <vt:lpstr>Презентация PowerPoint</vt:lpstr>
      <vt:lpstr>Презентация PowerPoint</vt:lpstr>
      <vt:lpstr>Определенные циклы и словари</vt:lpstr>
      <vt:lpstr>Получение списков ключей и значений</vt:lpstr>
      <vt:lpstr>Бонус: две итерационные переменные</vt:lpstr>
      <vt:lpstr>Презентация PowerPoint</vt:lpstr>
      <vt:lpstr>Резюме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Dictionaries</dc:title>
  <cp:lastModifiedBy>Владислав Карюкин</cp:lastModifiedBy>
  <cp:revision>60</cp:revision>
  <dcterms:modified xsi:type="dcterms:W3CDTF">2024-10-29T15:24:04Z</dcterms:modified>
</cp:coreProperties>
</file>